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43" r:id="rId1"/>
  </p:sldMasterIdLst>
  <p:notesMasterIdLst>
    <p:notesMasterId r:id="rId10"/>
  </p:notesMasterIdLst>
  <p:sldIdLst>
    <p:sldId id="256" r:id="rId2"/>
    <p:sldId id="258" r:id="rId3"/>
    <p:sldId id="259" r:id="rId4"/>
    <p:sldId id="260" r:id="rId5"/>
    <p:sldId id="265"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533" autoAdjust="0"/>
  </p:normalViewPr>
  <p:slideViewPr>
    <p:cSldViewPr snapToGrid="0">
      <p:cViewPr>
        <p:scale>
          <a:sx n="50" d="100"/>
          <a:sy n="50" d="100"/>
        </p:scale>
        <p:origin x="-618"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38C134-0E01-48DF-8CCE-36A549AFD131}"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B05DCF-B9A6-45A6-9440-72DD828F5D0F}" type="slidenum">
              <a:rPr lang="en-US" smtClean="0"/>
              <a:t>‹#›</a:t>
            </a:fld>
            <a:endParaRPr lang="en-US"/>
          </a:p>
        </p:txBody>
      </p:sp>
    </p:spTree>
    <p:extLst>
      <p:ext uri="{BB962C8B-B14F-4D97-AF65-F5344CB8AC3E}">
        <p14:creationId xmlns:p14="http://schemas.microsoft.com/office/powerpoint/2010/main" val="290688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B05DCF-B9A6-45A6-9440-72DD828F5D0F}" type="slidenum">
              <a:rPr lang="en-US" smtClean="0"/>
              <a:t>1</a:t>
            </a:fld>
            <a:endParaRPr lang="en-US"/>
          </a:p>
        </p:txBody>
      </p:sp>
    </p:spTree>
    <p:extLst>
      <p:ext uri="{BB962C8B-B14F-4D97-AF65-F5344CB8AC3E}">
        <p14:creationId xmlns:p14="http://schemas.microsoft.com/office/powerpoint/2010/main" val="359326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AAD347D-5ACD-4C99-B74B-A9C85AD731AF}" type="datetimeFigureOut">
              <a:rPr lang="en-US" smtClean="0"/>
              <a:t>12/12/2022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09A250-FF31-4206-8172-F9D3106AACB1}" type="datetimeFigureOut">
              <a:rPr lang="en-US" smtClean="0"/>
              <a:t>12/12/2022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09A250-FF31-4206-8172-F9D3106AACB1}" type="datetimeFigureOut">
              <a:rPr lang="en-US" smtClean="0"/>
              <a:t>12/12/2022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09A250-FF31-4206-8172-F9D3106AACB1}" type="datetimeFigureOut">
              <a:rPr lang="en-US" smtClean="0"/>
              <a:t>12/12/2022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796027F-7875-4030-9381-8BD8C4F21935}" type="datetimeFigureOut">
              <a:rPr lang="en-US" smtClean="0"/>
              <a:t>12/12/2022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96027F-7875-4030-9381-8BD8C4F21935}" type="datetimeFigureOut">
              <a:rPr lang="en-US" smtClean="0"/>
              <a:t>12/12/2022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96027F-7875-4030-9381-8BD8C4F21935}" type="datetimeFigureOut">
              <a:rPr lang="en-US" smtClean="0"/>
              <a:t>12/12/2022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509A250-FF31-4206-8172-F9D3106AACB1}" type="datetimeFigureOut">
              <a:rPr lang="en-US" smtClean="0"/>
              <a:t>12/12/2022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09A250-FF31-4206-8172-F9D3106AACB1}" type="datetimeFigureOut">
              <a:rPr lang="en-US" smtClean="0"/>
              <a:t>12/12/2022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09A250-FF31-4206-8172-F9D3106AACB1}" type="datetimeFigureOut">
              <a:rPr lang="en-US" smtClean="0"/>
              <a:t>12/12/2022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509A250-FF31-4206-8172-F9D3106AACB1}" type="datetimeFigureOut">
              <a:rPr lang="en-US" smtClean="0"/>
              <a:t>12/12/2022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AD347D-5ACD-4C99-B74B-A9C85AD731AF}" type="datetimeFigureOut">
              <a:rPr lang="en-US" smtClean="0"/>
              <a:t>12/12/2022</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7F1E4F-1CFF-5643-939E-02111984F565}" type="slidenum">
              <a:rPr lang="en-US" smtClean="0"/>
              <a:t>‹#›</a:t>
            </a:fld>
            <a:endParaRPr lang="en-US" dirty="0"/>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08683" y="524656"/>
            <a:ext cx="8439462" cy="4980341"/>
          </a:xfrm>
          <a:ln>
            <a:solidFill>
              <a:schemeClr val="bg1"/>
            </a:solidFill>
          </a:ln>
        </p:spPr>
        <p:txBody>
          <a:bodyPr>
            <a:normAutofit fontScale="90000"/>
          </a:bodyPr>
          <a:lstStyle/>
          <a:p>
            <a:pPr algn="ctr"/>
            <a:r>
              <a:rPr lang="fa-IR" sz="4400" b="1" dirty="0" smtClean="0">
                <a:ln>
                  <a:solidFill>
                    <a:schemeClr val="bg1"/>
                  </a:solidFill>
                </a:ln>
                <a:solidFill>
                  <a:schemeClr val="tx1"/>
                </a:solidFill>
                <a:effectLst/>
                <a:cs typeface="+mn-cs"/>
              </a:rPr>
              <a:t>بسم</a:t>
            </a:r>
            <a:r>
              <a:rPr lang="fa-IR" sz="2800" b="1" dirty="0" smtClean="0">
                <a:ln>
                  <a:solidFill>
                    <a:schemeClr val="bg1"/>
                  </a:solidFill>
                </a:ln>
                <a:solidFill>
                  <a:schemeClr val="tx1"/>
                </a:solidFill>
                <a:effectLst/>
                <a:cs typeface="+mn-cs"/>
              </a:rPr>
              <a:t> </a:t>
            </a:r>
            <a:r>
              <a:rPr lang="fa-IR" sz="4400" b="1" dirty="0" smtClean="0">
                <a:ln>
                  <a:solidFill>
                    <a:schemeClr val="bg1"/>
                  </a:solidFill>
                </a:ln>
                <a:solidFill>
                  <a:schemeClr val="tx1"/>
                </a:solidFill>
                <a:effectLst/>
                <a:cs typeface="+mn-cs"/>
              </a:rPr>
              <a:t>الله الرحمن الرحیم          </a:t>
            </a:r>
            <a:r>
              <a:rPr lang="fa-IR" sz="4400" b="1" dirty="0">
                <a:ln>
                  <a:solidFill>
                    <a:schemeClr val="bg1"/>
                  </a:solidFill>
                </a:ln>
                <a:solidFill>
                  <a:schemeClr val="tx1"/>
                </a:solidFill>
                <a:effectLst/>
                <a:cs typeface="+mn-cs"/>
              </a:rPr>
              <a:t/>
            </a:r>
            <a:br>
              <a:rPr lang="fa-IR" sz="4400" b="1" dirty="0">
                <a:ln>
                  <a:solidFill>
                    <a:schemeClr val="bg1"/>
                  </a:solidFill>
                </a:ln>
                <a:solidFill>
                  <a:schemeClr val="tx1"/>
                </a:solidFill>
                <a:effectLst/>
                <a:cs typeface="+mn-cs"/>
              </a:rPr>
            </a:br>
            <a:r>
              <a:rPr lang="fa-IR" sz="4400" b="1" dirty="0" smtClean="0">
                <a:ln>
                  <a:solidFill>
                    <a:schemeClr val="bg1"/>
                  </a:solidFill>
                </a:ln>
                <a:solidFill>
                  <a:schemeClr val="tx1"/>
                </a:solidFill>
                <a:effectLst/>
                <a:cs typeface="+mn-cs"/>
              </a:rPr>
              <a:t>نام کتاب : معارف اسلامی            </a:t>
            </a:r>
            <a:br>
              <a:rPr lang="fa-IR" sz="4400" b="1" dirty="0" smtClean="0">
                <a:ln>
                  <a:solidFill>
                    <a:schemeClr val="bg1"/>
                  </a:solidFill>
                </a:ln>
                <a:solidFill>
                  <a:schemeClr val="tx1"/>
                </a:solidFill>
                <a:effectLst/>
                <a:cs typeface="+mn-cs"/>
              </a:rPr>
            </a:br>
            <a:r>
              <a:rPr lang="fa-IR" sz="4400" b="1" dirty="0" smtClean="0">
                <a:ln>
                  <a:solidFill>
                    <a:schemeClr val="bg1"/>
                  </a:solidFill>
                </a:ln>
                <a:solidFill>
                  <a:schemeClr val="tx1"/>
                </a:solidFill>
                <a:effectLst/>
                <a:cs typeface="+mn-cs"/>
              </a:rPr>
              <a:t>نام دبیر : خانم غنی فروزان         </a:t>
            </a:r>
            <a:br>
              <a:rPr lang="fa-IR" sz="4400" b="1" dirty="0" smtClean="0">
                <a:ln>
                  <a:solidFill>
                    <a:schemeClr val="bg1"/>
                  </a:solidFill>
                </a:ln>
                <a:solidFill>
                  <a:schemeClr val="tx1"/>
                </a:solidFill>
                <a:effectLst/>
                <a:cs typeface="+mn-cs"/>
              </a:rPr>
            </a:br>
            <a:r>
              <a:rPr lang="fa-IR" sz="4400" b="1" dirty="0" smtClean="0">
                <a:ln>
                  <a:solidFill>
                    <a:schemeClr val="bg1"/>
                  </a:solidFill>
                </a:ln>
                <a:solidFill>
                  <a:schemeClr val="tx1"/>
                </a:solidFill>
                <a:effectLst/>
                <a:cs typeface="+mn-cs"/>
              </a:rPr>
              <a:t>تهیه کننده : درسا نهتانی مقدم         </a:t>
            </a:r>
            <a:br>
              <a:rPr lang="fa-IR" sz="4400" b="1" dirty="0" smtClean="0">
                <a:ln>
                  <a:solidFill>
                    <a:schemeClr val="bg1"/>
                  </a:solidFill>
                </a:ln>
                <a:solidFill>
                  <a:schemeClr val="tx1"/>
                </a:solidFill>
                <a:effectLst/>
                <a:cs typeface="+mn-cs"/>
              </a:rPr>
            </a:br>
            <a:r>
              <a:rPr lang="fa-IR" sz="4400" b="1" dirty="0" smtClean="0">
                <a:ln>
                  <a:solidFill>
                    <a:schemeClr val="bg1"/>
                  </a:solidFill>
                </a:ln>
                <a:solidFill>
                  <a:schemeClr val="tx1"/>
                </a:solidFill>
                <a:effectLst/>
                <a:cs typeface="+mn-cs"/>
              </a:rPr>
              <a:t>نام مدرسه : شهدای شعبانی</a:t>
            </a:r>
            <a:r>
              <a:rPr lang="fa-IR" sz="4400" b="1" dirty="0">
                <a:ln>
                  <a:solidFill>
                    <a:schemeClr val="bg1"/>
                  </a:solidFill>
                </a:ln>
                <a:solidFill>
                  <a:schemeClr val="tx1"/>
                </a:solidFill>
                <a:effectLst/>
                <a:cs typeface="+mn-cs"/>
              </a:rPr>
              <a:t>ه</a:t>
            </a:r>
            <a:r>
              <a:rPr lang="fa-IR" sz="4400" b="1" dirty="0" smtClean="0">
                <a:ln>
                  <a:solidFill>
                    <a:schemeClr val="bg1"/>
                  </a:solidFill>
                </a:ln>
                <a:solidFill>
                  <a:schemeClr val="tx1"/>
                </a:solidFill>
                <a:effectLst/>
                <a:cs typeface="+mn-cs"/>
              </a:rPr>
              <a:t> - </a:t>
            </a:r>
            <a:r>
              <a:rPr lang="fa-IR" sz="4400" b="1" dirty="0" smtClean="0">
                <a:ln>
                  <a:solidFill>
                    <a:schemeClr val="bg1"/>
                  </a:solidFill>
                </a:ln>
                <a:solidFill>
                  <a:schemeClr val="tx1"/>
                </a:solidFill>
                <a:effectLst/>
                <a:cs typeface="+mn-cs"/>
              </a:rPr>
              <a:t>شهرستان </a:t>
            </a:r>
            <a:r>
              <a:rPr lang="fa-IR" sz="4400" b="1" dirty="0" smtClean="0">
                <a:ln>
                  <a:solidFill>
                    <a:schemeClr val="bg1"/>
                  </a:solidFill>
                </a:ln>
                <a:solidFill>
                  <a:schemeClr val="tx1"/>
                </a:solidFill>
                <a:effectLst/>
                <a:cs typeface="+mn-cs"/>
              </a:rPr>
              <a:t>زابل   </a:t>
            </a:r>
            <a:br>
              <a:rPr lang="fa-IR" sz="4400" b="1" dirty="0" smtClean="0">
                <a:ln>
                  <a:solidFill>
                    <a:schemeClr val="bg1"/>
                  </a:solidFill>
                </a:ln>
                <a:solidFill>
                  <a:schemeClr val="tx1"/>
                </a:solidFill>
                <a:effectLst/>
                <a:cs typeface="+mn-cs"/>
              </a:rPr>
            </a:br>
            <a:r>
              <a:rPr lang="fa-IR" sz="4400" b="1" dirty="0" smtClean="0">
                <a:ln>
                  <a:solidFill>
                    <a:schemeClr val="bg1"/>
                  </a:solidFill>
                </a:ln>
                <a:solidFill>
                  <a:schemeClr val="tx1"/>
                </a:solidFill>
                <a:effectLst/>
                <a:cs typeface="+mn-cs"/>
              </a:rPr>
              <a:t>درس : هفتم  </a:t>
            </a:r>
            <a:r>
              <a:rPr lang="fa-IR" sz="2800" b="1" dirty="0" smtClean="0">
                <a:ln>
                  <a:solidFill>
                    <a:schemeClr val="bg1"/>
                  </a:solidFill>
                </a:ln>
                <a:solidFill>
                  <a:schemeClr val="tx1"/>
                </a:solidFill>
                <a:effectLst/>
                <a:cs typeface="+mn-cs"/>
              </a:rPr>
              <a:t>                         </a:t>
            </a:r>
            <a:r>
              <a:rPr lang="fa-IR" sz="2800" b="1" dirty="0" smtClean="0">
                <a:solidFill>
                  <a:schemeClr val="tx1"/>
                </a:solidFill>
                <a:effectLst/>
                <a:cs typeface="+mn-cs"/>
              </a:rPr>
              <a:t/>
            </a:r>
            <a:br>
              <a:rPr lang="fa-IR" sz="2800" b="1" dirty="0" smtClean="0">
                <a:solidFill>
                  <a:schemeClr val="tx1"/>
                </a:solidFill>
                <a:effectLst/>
                <a:cs typeface="+mn-cs"/>
              </a:rPr>
            </a:br>
            <a:r>
              <a:rPr lang="fa-IR" sz="2800" b="1" dirty="0" smtClean="0"/>
              <a:t>        </a:t>
            </a:r>
            <a:endParaRPr lang="en-US" sz="2800" b="1" dirty="0"/>
          </a:p>
        </p:txBody>
      </p:sp>
    </p:spTree>
    <p:extLst>
      <p:ext uri="{BB962C8B-B14F-4D97-AF65-F5344CB8AC3E}">
        <p14:creationId xmlns:p14="http://schemas.microsoft.com/office/powerpoint/2010/main" val="3178558136"/>
      </p:ext>
    </p:extLst>
  </p:cSld>
  <p:clrMapOvr>
    <a:masterClrMapping/>
  </p:clrMapOvr>
  <mc:AlternateContent xmlns:mc="http://schemas.openxmlformats.org/markup-compatibility/2006" xmlns:p14="http://schemas.microsoft.com/office/powerpoint/2010/main">
    <mc:Choice Requires="p14">
      <p:transition spd="slow" p14:dur="1200" advTm="6000">
        <p:dissolve/>
        <p:sndAc>
          <p:stSnd>
            <p:snd r:embed="rId3" name="arrow.wav"/>
          </p:stSnd>
        </p:sndAc>
      </p:transition>
    </mc:Choice>
    <mc:Fallback xmlns="">
      <p:transition spd="slow" advTm="6000">
        <p:dissolve/>
        <p:sndAc>
          <p:stSnd>
            <p:snd r:embed="rId4"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3998" y="0"/>
            <a:ext cx="8825659" cy="1119780"/>
          </a:xfrm>
        </p:spPr>
        <p:txBody>
          <a:bodyPr>
            <a:normAutofit/>
          </a:bodyPr>
          <a:lstStyle/>
          <a:p>
            <a:r>
              <a:rPr lang="fa-IR" dirty="0" smtClean="0">
                <a:solidFill>
                  <a:srgbClr val="FF0000"/>
                </a:solidFill>
              </a:rPr>
              <a:t>نام درس یک  فرصت طلایی</a:t>
            </a:r>
            <a:endParaRPr lang="en-US" dirty="0">
              <a:solidFill>
                <a:srgbClr val="FF0000"/>
              </a:solidFill>
            </a:endParaRPr>
          </a:p>
        </p:txBody>
      </p:sp>
      <p:sp>
        <p:nvSpPr>
          <p:cNvPr id="3" name="Subtitle 2"/>
          <p:cNvSpPr>
            <a:spLocks noGrp="1"/>
          </p:cNvSpPr>
          <p:nvPr>
            <p:ph type="subTitle" idx="1"/>
          </p:nvPr>
        </p:nvSpPr>
        <p:spPr>
          <a:xfrm>
            <a:off x="1574184" y="733215"/>
            <a:ext cx="9983232" cy="4572907"/>
          </a:xfrm>
        </p:spPr>
        <p:txBody>
          <a:bodyPr>
            <a:normAutofit fontScale="25000" lnSpcReduction="20000"/>
          </a:bodyPr>
          <a:lstStyle/>
          <a:p>
            <a:pPr algn="r"/>
            <a:r>
              <a:rPr lang="fa-IR" sz="17600" b="1" dirty="0" smtClean="0">
                <a:ln>
                  <a:solidFill>
                    <a:schemeClr val="bg1"/>
                  </a:solidFill>
                </a:ln>
                <a:solidFill>
                  <a:srgbClr val="00B0F0"/>
                </a:solidFill>
                <a:cs typeface="2  Bardiya" pitchFamily="2" charset="-78"/>
              </a:rPr>
              <a:t>ای مردم </a:t>
            </a:r>
          </a:p>
          <a:p>
            <a:pPr algn="r"/>
            <a:r>
              <a:rPr lang="fa-IR" sz="17600" b="1" dirty="0" smtClean="0">
                <a:ln>
                  <a:solidFill>
                    <a:schemeClr val="bg1"/>
                  </a:solidFill>
                </a:ln>
                <a:solidFill>
                  <a:srgbClr val="00B0F0"/>
                </a:solidFill>
                <a:cs typeface="2  Bardiya" pitchFamily="2" charset="-78"/>
              </a:rPr>
              <a:t>به مهمانی بزرگ خدا دعوت شده ایده این ماه که به سوی شما می اید ماه برکت و بخشش خداست                                                                                                      </a:t>
            </a:r>
          </a:p>
          <a:p>
            <a:r>
              <a:rPr lang="fa-IR" sz="17600" b="1" dirty="0" smtClean="0">
                <a:ln>
                  <a:solidFill>
                    <a:schemeClr val="bg1"/>
                  </a:solidFill>
                </a:ln>
                <a:solidFill>
                  <a:srgbClr val="00B0F0"/>
                </a:solidFill>
                <a:cs typeface="2  Bardiya" pitchFamily="2" charset="-78"/>
              </a:rPr>
              <a:t>نفس کشیدن شما ثواب ذکر و تسبیح خداوند را دارد                                                                            </a:t>
            </a:r>
          </a:p>
          <a:p>
            <a:r>
              <a:rPr lang="fa-IR" sz="17600" b="1" dirty="0" smtClean="0">
                <a:ln>
                  <a:solidFill>
                    <a:schemeClr val="bg1"/>
                  </a:solidFill>
                </a:ln>
                <a:solidFill>
                  <a:srgbClr val="00B0F0"/>
                </a:solidFill>
                <a:cs typeface="2  Bardiya" pitchFamily="2" charset="-78"/>
              </a:rPr>
              <a:t>خواب شما در این عبادت است                                                                                                     </a:t>
            </a:r>
          </a:p>
          <a:p>
            <a:r>
              <a:rPr lang="fa-IR" sz="17600" b="1" dirty="0" smtClean="0">
                <a:ln>
                  <a:solidFill>
                    <a:schemeClr val="bg1"/>
                  </a:solidFill>
                </a:ln>
                <a:solidFill>
                  <a:srgbClr val="00B0F0"/>
                </a:solidFill>
                <a:cs typeface="2  Bardiya" pitchFamily="2" charset="-78"/>
              </a:rPr>
              <a:t>عبادت هادر این ماه مود قبول خداوند است                                                                                       </a:t>
            </a:r>
          </a:p>
          <a:p>
            <a:r>
              <a:rPr lang="fa-IR" sz="17600" b="1" dirty="0" smtClean="0">
                <a:ln>
                  <a:solidFill>
                    <a:schemeClr val="bg1"/>
                  </a:solidFill>
                </a:ln>
                <a:solidFill>
                  <a:srgbClr val="00B0F0"/>
                </a:solidFill>
                <a:cs typeface="2  Bardiya" pitchFamily="2" charset="-78"/>
              </a:rPr>
              <a:t>پاداش کارهای نیک در این ماه های هفتاد برابر ماه های دیگر است                                                        </a:t>
            </a:r>
          </a:p>
          <a:p>
            <a:pPr algn="r"/>
            <a:r>
              <a:rPr lang="fa-IR" sz="17600" b="1" dirty="0" smtClean="0">
                <a:ln>
                  <a:solidFill>
                    <a:schemeClr val="bg1"/>
                  </a:solidFill>
                </a:ln>
                <a:solidFill>
                  <a:srgbClr val="00B0F0"/>
                </a:solidFill>
                <a:cs typeface="2  Bardiya" pitchFamily="2" charset="-78"/>
              </a:rPr>
              <a:t>   کسی که در این ماه اخلاقش را نیکو کند در روز  قیامت به اسانی از  صراط خواهد    گذشت                                </a:t>
            </a:r>
          </a:p>
          <a:p>
            <a:pPr algn="r"/>
            <a:r>
              <a:rPr lang="fa-IR" sz="2400" dirty="0" smtClean="0">
                <a:solidFill>
                  <a:schemeClr val="accent3">
                    <a:lumMod val="20000"/>
                    <a:lumOff val="80000"/>
                  </a:schemeClr>
                </a:solidFill>
              </a:rPr>
              <a:t>       </a:t>
            </a:r>
          </a:p>
          <a:p>
            <a:endParaRPr lang="fa-IR" sz="16000" dirty="0" smtClean="0">
              <a:solidFill>
                <a:schemeClr val="accent3">
                  <a:lumMod val="20000"/>
                  <a:lumOff val="80000"/>
                </a:schemeClr>
              </a:solidFill>
            </a:endParaRPr>
          </a:p>
          <a:p>
            <a:r>
              <a:rPr lang="fa-IR" sz="2400" dirty="0">
                <a:solidFill>
                  <a:schemeClr val="accent3">
                    <a:lumMod val="20000"/>
                    <a:lumOff val="80000"/>
                  </a:schemeClr>
                </a:solidFill>
              </a:rPr>
              <a:t> </a:t>
            </a:r>
            <a:r>
              <a:rPr lang="fa-IR" sz="2400" dirty="0" smtClean="0">
                <a:solidFill>
                  <a:schemeClr val="accent3">
                    <a:lumMod val="20000"/>
                    <a:lumOff val="80000"/>
                  </a:schemeClr>
                </a:solidFill>
              </a:rPr>
              <a:t>                       </a:t>
            </a:r>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p:txBody>
      </p:sp>
    </p:spTree>
    <p:extLst>
      <p:ext uri="{BB962C8B-B14F-4D97-AF65-F5344CB8AC3E}">
        <p14:creationId xmlns:p14="http://schemas.microsoft.com/office/powerpoint/2010/main" val="3634779730"/>
      </p:ext>
    </p:extLst>
  </p:cSld>
  <p:clrMapOvr>
    <a:masterClrMapping/>
  </p:clrMapOvr>
  <p:transition spd="slow" advTm="19000">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7024" y="582814"/>
            <a:ext cx="8825659" cy="4513842"/>
          </a:xfrm>
        </p:spPr>
        <p:txBody>
          <a:bodyPr>
            <a:normAutofit/>
          </a:bodyPr>
          <a:lstStyle/>
          <a:p>
            <a:pPr algn="ctr"/>
            <a:r>
              <a:rPr lang="fa-IR" dirty="0" smtClean="0">
                <a:solidFill>
                  <a:srgbClr val="FFFF00"/>
                </a:solidFill>
                <a:cs typeface="2  Bardiya" pitchFamily="2" charset="-78"/>
              </a:rPr>
              <a:t>پیامبراعظم</a:t>
            </a:r>
            <a:r>
              <a:rPr lang="fa-IR" dirty="0" smtClean="0">
                <a:solidFill>
                  <a:srgbClr val="FFFF00"/>
                </a:solidFill>
              </a:rPr>
              <a:t> :                     </a:t>
            </a:r>
            <a:r>
              <a:rPr lang="fa-IR" dirty="0" smtClean="0">
                <a:solidFill>
                  <a:schemeClr val="tx1"/>
                </a:solidFill>
                <a:cs typeface="2  Bardiya" pitchFamily="2" charset="-78"/>
              </a:rPr>
              <a:t/>
            </a:r>
            <a:br>
              <a:rPr lang="fa-IR" dirty="0" smtClean="0">
                <a:solidFill>
                  <a:schemeClr val="tx1"/>
                </a:solidFill>
                <a:cs typeface="2  Bardiya" pitchFamily="2" charset="-78"/>
              </a:rPr>
            </a:br>
            <a:r>
              <a:rPr lang="fa-IR" dirty="0" smtClean="0">
                <a:solidFill>
                  <a:srgbClr val="7030A0"/>
                </a:solidFill>
                <a:cs typeface="2  Bardiya" pitchFamily="2" charset="-78"/>
              </a:rPr>
              <a:t>روزه سپری است در برابر مشکلات دنیا و پوششی است دربرابر عذاب اخرت </a:t>
            </a:r>
            <a:r>
              <a:rPr lang="fa-IR" dirty="0" smtClean="0">
                <a:solidFill>
                  <a:srgbClr val="7030A0"/>
                </a:solidFill>
                <a:cs typeface="2  Bardiya" pitchFamily="2" charset="-78"/>
              </a:rPr>
              <a:t> </a:t>
            </a:r>
            <a:r>
              <a:rPr lang="fa-IR" dirty="0">
                <a:solidFill>
                  <a:schemeClr val="tx1"/>
                </a:solidFill>
                <a:cs typeface="2  Bardiya" pitchFamily="2" charset="-78"/>
              </a:rPr>
              <a:t/>
            </a:r>
            <a:br>
              <a:rPr lang="fa-IR" dirty="0">
                <a:solidFill>
                  <a:schemeClr val="tx1"/>
                </a:solidFill>
                <a:cs typeface="2  Bardiya" pitchFamily="2" charset="-78"/>
              </a:rPr>
            </a:br>
            <a:endParaRPr lang="en-US" dirty="0">
              <a:solidFill>
                <a:schemeClr val="tx1"/>
              </a:solidFill>
              <a:cs typeface="2  Bardiya" pitchFamily="2" charset="-78"/>
            </a:endParaRPr>
          </a:p>
        </p:txBody>
      </p:sp>
      <p:sp>
        <p:nvSpPr>
          <p:cNvPr id="3" name="Subtitle 2"/>
          <p:cNvSpPr>
            <a:spLocks noGrp="1"/>
          </p:cNvSpPr>
          <p:nvPr>
            <p:ph type="subTitle" idx="1"/>
          </p:nvPr>
        </p:nvSpPr>
        <p:spPr>
          <a:xfrm>
            <a:off x="804471" y="-1067068"/>
            <a:ext cx="11074400" cy="1143000"/>
          </a:xfrm>
        </p:spPr>
        <p:txBody>
          <a:bodyPr/>
          <a:lstStyle/>
          <a:p>
            <a:endParaRPr lang="en-US" dirty="0"/>
          </a:p>
        </p:txBody>
      </p:sp>
    </p:spTree>
    <p:extLst>
      <p:ext uri="{BB962C8B-B14F-4D97-AF65-F5344CB8AC3E}">
        <p14:creationId xmlns:p14="http://schemas.microsoft.com/office/powerpoint/2010/main" val="816740518"/>
      </p:ext>
    </p:extLst>
  </p:cSld>
  <p:clrMapOvr>
    <a:masterClrMapping/>
  </p:clrMapOvr>
  <p:transition spd="slow" advTm="18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790224" y="462846"/>
            <a:ext cx="9314569" cy="4797777"/>
          </a:xfrm>
        </p:spPr>
        <p:txBody>
          <a:bodyPr/>
          <a:lstStyle/>
          <a:p>
            <a:r>
              <a:rPr lang="fa-IR" dirty="0" smtClean="0"/>
              <a:t>     </a:t>
            </a:r>
            <a:endParaRPr lang="en-US" dirty="0"/>
          </a:p>
        </p:txBody>
      </p:sp>
      <p:sp>
        <p:nvSpPr>
          <p:cNvPr id="3" name="Subtitle 2"/>
          <p:cNvSpPr>
            <a:spLocks noGrp="1"/>
          </p:cNvSpPr>
          <p:nvPr>
            <p:ph type="subTitle" idx="1"/>
          </p:nvPr>
        </p:nvSpPr>
        <p:spPr>
          <a:xfrm>
            <a:off x="1700898" y="228600"/>
            <a:ext cx="9732256" cy="6629400"/>
          </a:xfrm>
          <a:noFill/>
          <a:ln>
            <a:solidFill>
              <a:schemeClr val="bg1"/>
            </a:solidFill>
          </a:ln>
        </p:spPr>
        <p:txBody>
          <a:bodyPr>
            <a:normAutofit fontScale="55000" lnSpcReduction="20000"/>
          </a:bodyPr>
          <a:lstStyle/>
          <a:p>
            <a:pPr algn="r"/>
            <a:r>
              <a:rPr lang="fa-IR" sz="3000" dirty="0" smtClean="0">
                <a:ln>
                  <a:solidFill>
                    <a:schemeClr val="tx1">
                      <a:lumMod val="95000"/>
                    </a:schemeClr>
                  </a:solidFill>
                </a:ln>
                <a:solidFill>
                  <a:schemeClr val="bg1"/>
                </a:solidFill>
                <a:cs typeface="2  Baran Outline" pitchFamily="2" charset="-78"/>
              </a:rPr>
              <a:t> </a:t>
            </a:r>
            <a:r>
              <a:rPr lang="fa-IR" sz="6900" dirty="0" smtClean="0">
                <a:ln>
                  <a:solidFill>
                    <a:schemeClr val="tx1">
                      <a:lumMod val="95000"/>
                    </a:schemeClr>
                  </a:solidFill>
                </a:ln>
                <a:solidFill>
                  <a:schemeClr val="tx1">
                    <a:lumMod val="95000"/>
                    <a:lumOff val="5000"/>
                  </a:schemeClr>
                </a:solidFill>
                <a:cs typeface="2  Baran Outline" pitchFamily="2" charset="-78"/>
              </a:rPr>
              <a:t>فواید روزه: </a:t>
            </a:r>
            <a:endParaRPr lang="fa-IR" sz="6900" dirty="0" smtClean="0">
              <a:ln>
                <a:solidFill>
                  <a:schemeClr val="tx1">
                    <a:lumMod val="95000"/>
                  </a:schemeClr>
                </a:solidFill>
              </a:ln>
              <a:solidFill>
                <a:schemeClr val="tx1">
                  <a:lumMod val="95000"/>
                  <a:lumOff val="5000"/>
                </a:schemeClr>
              </a:solidFill>
              <a:cs typeface="2  Baran Outline" pitchFamily="2" charset="-78"/>
            </a:endParaRPr>
          </a:p>
          <a:p>
            <a:pPr algn="r"/>
            <a:r>
              <a:rPr lang="fa-IR" sz="6900" dirty="0" smtClean="0">
                <a:ln>
                  <a:solidFill>
                    <a:schemeClr val="tx1">
                      <a:lumMod val="95000"/>
                    </a:schemeClr>
                  </a:solidFill>
                </a:ln>
                <a:solidFill>
                  <a:srgbClr val="FFFF00"/>
                </a:solidFill>
                <a:cs typeface="2  Baran Outline" pitchFamily="2" charset="-78"/>
              </a:rPr>
              <a:t>1تقویت  </a:t>
            </a:r>
            <a:r>
              <a:rPr lang="fa-IR" sz="6900" dirty="0" smtClean="0">
                <a:ln>
                  <a:solidFill>
                    <a:schemeClr val="tx1">
                      <a:lumMod val="95000"/>
                    </a:schemeClr>
                  </a:solidFill>
                </a:ln>
                <a:solidFill>
                  <a:srgbClr val="FFFF00"/>
                </a:solidFill>
                <a:cs typeface="2  Baran Outline" pitchFamily="2" charset="-78"/>
              </a:rPr>
              <a:t>صبر تقوا 2 توجه به محرومان  3حفط سلامتی </a:t>
            </a:r>
            <a:endParaRPr lang="fa-IR" sz="6900" dirty="0" smtClean="0">
              <a:ln>
                <a:solidFill>
                  <a:schemeClr val="tx1">
                    <a:lumMod val="95000"/>
                  </a:schemeClr>
                </a:solidFill>
              </a:ln>
              <a:solidFill>
                <a:srgbClr val="FFFF00"/>
              </a:solidFill>
              <a:cs typeface="2  Baran Outline" pitchFamily="2" charset="-78"/>
            </a:endParaRPr>
          </a:p>
          <a:p>
            <a:pPr algn="r"/>
            <a:r>
              <a:rPr lang="fa-IR" sz="6900" dirty="0" smtClean="0">
                <a:ln>
                  <a:solidFill>
                    <a:schemeClr val="tx1">
                      <a:lumMod val="95000"/>
                    </a:schemeClr>
                  </a:solidFill>
                </a:ln>
                <a:solidFill>
                  <a:srgbClr val="FFFF00"/>
                </a:solidFill>
                <a:cs typeface="2  Baran Outline" pitchFamily="2" charset="-78"/>
              </a:rPr>
              <a:t> </a:t>
            </a:r>
            <a:r>
              <a:rPr lang="fa-IR" sz="6900" dirty="0" smtClean="0">
                <a:ln>
                  <a:solidFill>
                    <a:schemeClr val="tx1">
                      <a:lumMod val="95000"/>
                    </a:schemeClr>
                  </a:solidFill>
                </a:ln>
                <a:solidFill>
                  <a:srgbClr val="FF0000"/>
                </a:solidFill>
                <a:cs typeface="2  Baran Outline" pitchFamily="2" charset="-78"/>
              </a:rPr>
              <a:t>        </a:t>
            </a:r>
          </a:p>
          <a:p>
            <a:pPr algn="r"/>
            <a:r>
              <a:rPr lang="fa-IR" sz="6900" dirty="0" smtClean="0">
                <a:ln>
                  <a:solidFill>
                    <a:schemeClr val="tx1">
                      <a:lumMod val="95000"/>
                    </a:schemeClr>
                  </a:solidFill>
                </a:ln>
                <a:solidFill>
                  <a:srgbClr val="FF0000"/>
                </a:solidFill>
                <a:cs typeface="2  Baran Outline" pitchFamily="2" charset="-78"/>
              </a:rPr>
              <a:t> </a:t>
            </a:r>
            <a:r>
              <a:rPr lang="fa-IR" sz="6900" dirty="0" smtClean="0">
                <a:ln>
                  <a:solidFill>
                    <a:schemeClr val="tx1">
                      <a:lumMod val="95000"/>
                    </a:schemeClr>
                  </a:solidFill>
                </a:ln>
                <a:solidFill>
                  <a:srgbClr val="00B050"/>
                </a:solidFill>
                <a:cs typeface="2  Baran Outline" pitchFamily="2" charset="-78"/>
              </a:rPr>
              <a:t>مبطلات روزه</a:t>
            </a:r>
            <a:r>
              <a:rPr lang="fa-IR" sz="6900" dirty="0" smtClean="0">
                <a:ln>
                  <a:solidFill>
                    <a:schemeClr val="tx1">
                      <a:lumMod val="95000"/>
                    </a:schemeClr>
                  </a:solidFill>
                </a:ln>
                <a:solidFill>
                  <a:srgbClr val="00B050"/>
                </a:solidFill>
                <a:cs typeface="2  Baran Outline" pitchFamily="2" charset="-78"/>
              </a:rPr>
              <a:t>:   </a:t>
            </a:r>
          </a:p>
          <a:p>
            <a:pPr algn="r"/>
            <a:r>
              <a:rPr lang="fa-IR" sz="6900" dirty="0" smtClean="0">
                <a:ln>
                  <a:solidFill>
                    <a:schemeClr val="tx1">
                      <a:lumMod val="95000"/>
                    </a:schemeClr>
                  </a:solidFill>
                </a:ln>
                <a:solidFill>
                  <a:srgbClr val="7030A0"/>
                </a:solidFill>
                <a:cs typeface="2  Baran Outline" pitchFamily="2" charset="-78"/>
              </a:rPr>
              <a:t> </a:t>
            </a:r>
            <a:r>
              <a:rPr lang="fa-IR" sz="5800" dirty="0" smtClean="0">
                <a:ln>
                  <a:solidFill>
                    <a:schemeClr val="tx1">
                      <a:lumMod val="95000"/>
                    </a:schemeClr>
                  </a:solidFill>
                </a:ln>
                <a:solidFill>
                  <a:srgbClr val="FFFF00"/>
                </a:solidFill>
                <a:latin typeface="Bauhaus 93" pitchFamily="82" charset="0"/>
              </a:rPr>
              <a:t>1و</a:t>
            </a:r>
            <a:r>
              <a:rPr lang="fa-IR" sz="5800" dirty="0" smtClean="0">
                <a:ln>
                  <a:solidFill>
                    <a:schemeClr val="tx1">
                      <a:lumMod val="95000"/>
                    </a:schemeClr>
                  </a:solidFill>
                </a:ln>
                <a:solidFill>
                  <a:srgbClr val="FFFF00"/>
                </a:solidFill>
              </a:rPr>
              <a:t>2خوردن</a:t>
            </a:r>
            <a:r>
              <a:rPr lang="fa-IR" sz="6900" dirty="0" smtClean="0">
                <a:ln>
                  <a:solidFill>
                    <a:schemeClr val="tx1">
                      <a:lumMod val="95000"/>
                    </a:schemeClr>
                  </a:solidFill>
                </a:ln>
                <a:solidFill>
                  <a:srgbClr val="FFFF00"/>
                </a:solidFill>
                <a:cs typeface="2  Baran Outline" pitchFamily="2" charset="-78"/>
              </a:rPr>
              <a:t> و اشامیدن 3 فروبردن سر به زیراب 4 فروبردن غبار یا دود به حلق</a:t>
            </a:r>
          </a:p>
          <a:p>
            <a:pPr algn="r"/>
            <a:endParaRPr lang="fa-IR" sz="6900" dirty="0" smtClean="0">
              <a:solidFill>
                <a:srgbClr val="FF0000"/>
              </a:solidFill>
              <a:cs typeface="2  Baran Outline" pitchFamily="2" charset="-78"/>
            </a:endParaRPr>
          </a:p>
          <a:p>
            <a:pPr algn="r"/>
            <a:r>
              <a:rPr lang="fa-IR" sz="6900" dirty="0" smtClean="0">
                <a:ln>
                  <a:solidFill>
                    <a:schemeClr val="tx1">
                      <a:lumMod val="85000"/>
                    </a:schemeClr>
                  </a:solidFill>
                </a:ln>
                <a:solidFill>
                  <a:srgbClr val="00B0F0"/>
                </a:solidFill>
                <a:cs typeface="2  Baran Outline" pitchFamily="2" charset="-78"/>
              </a:rPr>
              <a:t>این ضرب المثل چه ربطی به روزه دارد :</a:t>
            </a:r>
          </a:p>
          <a:p>
            <a:pPr algn="r"/>
            <a:r>
              <a:rPr lang="fa-IR" sz="6900" dirty="0" smtClean="0">
                <a:ln>
                  <a:solidFill>
                    <a:schemeClr val="tx1">
                      <a:lumMod val="85000"/>
                    </a:schemeClr>
                  </a:solidFill>
                </a:ln>
                <a:solidFill>
                  <a:srgbClr val="7030A0"/>
                </a:solidFill>
                <a:cs typeface="2  Baran Outline" pitchFamily="2" charset="-78"/>
              </a:rPr>
              <a:t>شنیدن کی  بود مانند دیدن!</a:t>
            </a:r>
          </a:p>
          <a:p>
            <a:pPr algn="r"/>
            <a:endParaRPr lang="fa-IR" sz="6900" dirty="0" smtClean="0">
              <a:ln>
                <a:solidFill>
                  <a:schemeClr val="tx1">
                    <a:lumMod val="85000"/>
                  </a:schemeClr>
                </a:solidFill>
              </a:ln>
              <a:solidFill>
                <a:srgbClr val="FF0000"/>
              </a:solidFill>
              <a:cs typeface="2  Baran Outline" pitchFamily="2" charset="-78"/>
            </a:endParaRPr>
          </a:p>
          <a:p>
            <a:pPr algn="r"/>
            <a:r>
              <a:rPr lang="fa-IR" sz="6900" dirty="0" smtClean="0">
                <a:ln>
                  <a:solidFill>
                    <a:schemeClr val="tx1">
                      <a:lumMod val="85000"/>
                    </a:schemeClr>
                  </a:solidFill>
                </a:ln>
                <a:solidFill>
                  <a:srgbClr val="FF0000"/>
                </a:solidFill>
                <a:cs typeface="2  Baran Outline" pitchFamily="2" charset="-78"/>
              </a:rPr>
              <a:t>معنای </a:t>
            </a:r>
            <a:r>
              <a:rPr lang="fa-IR" sz="6900" dirty="0" smtClean="0">
                <a:ln>
                  <a:solidFill>
                    <a:schemeClr val="tx1">
                      <a:lumMod val="85000"/>
                    </a:schemeClr>
                  </a:solidFill>
                </a:ln>
                <a:solidFill>
                  <a:srgbClr val="FF0000"/>
                </a:solidFill>
                <a:cs typeface="2  Baran Outline" pitchFamily="2" charset="-78"/>
              </a:rPr>
              <a:t>حدیث نورانی رسول خدا چیست </a:t>
            </a:r>
            <a:r>
              <a:rPr lang="fa-IR" sz="6900" dirty="0">
                <a:ln>
                  <a:solidFill>
                    <a:schemeClr val="tx1">
                      <a:lumMod val="85000"/>
                    </a:schemeClr>
                  </a:solidFill>
                </a:ln>
                <a:solidFill>
                  <a:srgbClr val="FF0000"/>
                </a:solidFill>
                <a:cs typeface="2  Baran Outline" pitchFamily="2" charset="-78"/>
              </a:rPr>
              <a:t>؟</a:t>
            </a:r>
            <a:endParaRPr lang="fa-IR" sz="6900" dirty="0" smtClean="0">
              <a:ln>
                <a:solidFill>
                  <a:schemeClr val="tx1">
                    <a:lumMod val="85000"/>
                  </a:schemeClr>
                </a:solidFill>
              </a:ln>
              <a:solidFill>
                <a:srgbClr val="FF0000"/>
              </a:solidFill>
              <a:cs typeface="2  Baran Outline" pitchFamily="2" charset="-78"/>
            </a:endParaRPr>
          </a:p>
          <a:p>
            <a:pPr algn="r"/>
            <a:r>
              <a:rPr lang="fa-IR" sz="6900" dirty="0" smtClean="0">
                <a:ln>
                  <a:solidFill>
                    <a:schemeClr val="tx1">
                      <a:lumMod val="85000"/>
                    </a:schemeClr>
                  </a:solidFill>
                </a:ln>
                <a:solidFill>
                  <a:srgbClr val="FFFF00"/>
                </a:solidFill>
                <a:cs typeface="2  Baran Outline" pitchFamily="2" charset="-78"/>
              </a:rPr>
              <a:t>صو موا تصحوا                 روزه بگیرید تا سالم بمانید </a:t>
            </a:r>
          </a:p>
        </p:txBody>
      </p:sp>
    </p:spTree>
    <p:extLst>
      <p:ext uri="{BB962C8B-B14F-4D97-AF65-F5344CB8AC3E}">
        <p14:creationId xmlns:p14="http://schemas.microsoft.com/office/powerpoint/2010/main" val="3953882747"/>
      </p:ext>
    </p:extLst>
  </p:cSld>
  <p:clrMapOvr>
    <a:masterClrMapping/>
  </p:clrMapOvr>
  <mc:AlternateContent xmlns:mc="http://schemas.openxmlformats.org/markup-compatibility/2006">
    <mc:Choice xmlns:p14="http://schemas.microsoft.com/office/powerpoint/2010/main" Requires="p14">
      <p:transition spd="slow" p14:dur="1200" advTm="17000">
        <p:dissolve/>
      </p:transition>
    </mc:Choice>
    <mc:Fallback>
      <p:transition spd="slow" advTm="17000">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926" y="507955"/>
            <a:ext cx="9549793" cy="5710088"/>
          </a:xfrm>
        </p:spPr>
        <p:txBody>
          <a:bodyPr>
            <a:normAutofit/>
          </a:bodyPr>
          <a:lstStyle/>
          <a:p>
            <a:pPr algn="r"/>
            <a:r>
              <a:rPr lang="fa-IR" sz="2800" b="1" dirty="0" smtClean="0">
                <a:solidFill>
                  <a:srgbClr val="FF0000"/>
                </a:solidFill>
              </a:rPr>
              <a:t>روزی از </a:t>
            </a:r>
            <a:r>
              <a:rPr lang="fa-IR" sz="2800" b="1" dirty="0" smtClean="0">
                <a:solidFill>
                  <a:srgbClr val="FF0000"/>
                </a:solidFill>
              </a:rPr>
              <a:t>امام </a:t>
            </a:r>
            <a:r>
              <a:rPr lang="fa-IR" sz="2800" b="1" dirty="0" smtClean="0">
                <a:solidFill>
                  <a:srgbClr val="FF0000"/>
                </a:solidFill>
              </a:rPr>
              <a:t>صادق سوال شد </a:t>
            </a:r>
            <a:br>
              <a:rPr lang="fa-IR" sz="2800" b="1" dirty="0" smtClean="0">
                <a:solidFill>
                  <a:srgbClr val="FF0000"/>
                </a:solidFill>
              </a:rPr>
            </a:br>
            <a:r>
              <a:rPr lang="fa-IR" sz="2800" b="1" dirty="0" smtClean="0">
                <a:solidFill>
                  <a:srgbClr val="FFC000"/>
                </a:solidFill>
              </a:rPr>
              <a:t>که چرا  خداوند روزه را بر  مردم واجب کرده است </a:t>
            </a:r>
            <a:r>
              <a:rPr lang="fa-IR" sz="2800" b="1" dirty="0" smtClean="0">
                <a:solidFill>
                  <a:srgbClr val="00B050"/>
                </a:solidFill>
              </a:rPr>
              <a:t/>
            </a:r>
            <a:br>
              <a:rPr lang="fa-IR" sz="2800" b="1" dirty="0" smtClean="0">
                <a:solidFill>
                  <a:srgbClr val="00B050"/>
                </a:solidFill>
              </a:rPr>
            </a:br>
            <a:r>
              <a:rPr lang="fa-IR" sz="2800" b="1" dirty="0" smtClean="0">
                <a:solidFill>
                  <a:srgbClr val="00B050"/>
                </a:solidFill>
              </a:rPr>
              <a:t> امام صادق فرمود:   ثروت مندان هرگز درد گرسنگی راحس نمی کنندزیرا </a:t>
            </a:r>
            <a:br>
              <a:rPr lang="fa-IR" sz="2800" b="1" dirty="0" smtClean="0">
                <a:solidFill>
                  <a:srgbClr val="00B050"/>
                </a:solidFill>
              </a:rPr>
            </a:br>
            <a:r>
              <a:rPr lang="fa-IR" sz="2800" b="1" dirty="0" smtClean="0">
                <a:solidFill>
                  <a:srgbClr val="00B050"/>
                </a:solidFill>
              </a:rPr>
              <a:t>هرچه بخواهند میتوانند به راحتی بدست بیاورند به همین دلیل نسبت به فقیران وگرسنگان دلسوزی نمیکنند خداوند بلند مرتبه روزه را بر همه </a:t>
            </a:r>
            <a:r>
              <a:rPr lang="fa-IR" sz="3200" b="1" dirty="0" smtClean="0">
                <a:solidFill>
                  <a:srgbClr val="00B050"/>
                </a:solidFill>
              </a:rPr>
              <a:t>واجب کرد تا همه مانند هم </a:t>
            </a:r>
            <a:r>
              <a:rPr lang="fa-IR" sz="3200" b="1" dirty="0" smtClean="0">
                <a:solidFill>
                  <a:srgbClr val="00B050"/>
                </a:solidFill>
              </a:rPr>
              <a:t>باشند </a:t>
            </a:r>
            <a:r>
              <a:rPr lang="fa-IR" sz="3200" b="1" dirty="0" smtClean="0">
                <a:solidFill>
                  <a:srgbClr val="00B050"/>
                </a:solidFill>
              </a:rPr>
              <a:t>و ثروتمندان نیز مزه گرسنگی را </a:t>
            </a:r>
            <a:r>
              <a:rPr lang="fa-IR" sz="3200" b="1" dirty="0" smtClean="0">
                <a:solidFill>
                  <a:srgbClr val="00B050"/>
                </a:solidFill>
              </a:rPr>
              <a:t>بچشند </a:t>
            </a:r>
            <a:r>
              <a:rPr lang="fa-IR" sz="3200" b="1" dirty="0" smtClean="0">
                <a:solidFill>
                  <a:srgbClr val="00B050"/>
                </a:solidFill>
              </a:rPr>
              <a:t>و به نیاز مندان توجه </a:t>
            </a:r>
            <a:r>
              <a:rPr lang="fa-IR" sz="3200" b="1" dirty="0" smtClean="0">
                <a:solidFill>
                  <a:srgbClr val="00B050"/>
                </a:solidFill>
              </a:rPr>
              <a:t>کنند </a:t>
            </a:r>
            <a:r>
              <a:rPr lang="fa-IR" sz="3200" b="1" dirty="0" smtClean="0">
                <a:solidFill>
                  <a:srgbClr val="00B050"/>
                </a:solidFill>
              </a:rPr>
              <a:t> </a:t>
            </a:r>
            <a:r>
              <a:rPr lang="fa-IR" sz="3200" b="1" dirty="0" smtClean="0">
                <a:solidFill>
                  <a:srgbClr val="7030A0"/>
                </a:solidFill>
              </a:rPr>
              <a:t>این </a:t>
            </a:r>
            <a:r>
              <a:rPr lang="fa-IR" sz="3200" b="1" dirty="0" smtClean="0">
                <a:solidFill>
                  <a:srgbClr val="7030A0"/>
                </a:solidFill>
              </a:rPr>
              <a:t>ماه موجب میشود مردم </a:t>
            </a:r>
            <a:r>
              <a:rPr lang="fa-IR" sz="3200" b="1" dirty="0" smtClean="0">
                <a:solidFill>
                  <a:srgbClr val="7030A0"/>
                </a:solidFill>
              </a:rPr>
              <a:t>دران  </a:t>
            </a:r>
            <a:r>
              <a:rPr lang="fa-IR" sz="3200" b="1" dirty="0" smtClean="0">
                <a:solidFill>
                  <a:srgbClr val="7030A0"/>
                </a:solidFill>
              </a:rPr>
              <a:t>به نیازمندان </a:t>
            </a:r>
            <a:r>
              <a:rPr lang="fa-IR" sz="3200" b="1" dirty="0" smtClean="0">
                <a:solidFill>
                  <a:srgbClr val="7030A0"/>
                </a:solidFill>
              </a:rPr>
              <a:t>بیشتر </a:t>
            </a:r>
            <a:r>
              <a:rPr lang="fa-IR" sz="3200" b="1" dirty="0" smtClean="0">
                <a:solidFill>
                  <a:srgbClr val="7030A0"/>
                </a:solidFill>
              </a:rPr>
              <a:t>توجه کنند و درحد توان به انها کمک کنند </a:t>
            </a:r>
            <a:r>
              <a:rPr lang="fa-IR" sz="3200" b="1" dirty="0" smtClean="0">
                <a:solidFill>
                  <a:srgbClr val="00B050"/>
                </a:solidFill>
              </a:rPr>
              <a:t/>
            </a:r>
            <a:br>
              <a:rPr lang="fa-IR" sz="3200" b="1" dirty="0" smtClean="0">
                <a:solidFill>
                  <a:srgbClr val="00B050"/>
                </a:solidFill>
              </a:rPr>
            </a:br>
            <a:r>
              <a:rPr lang="fa-IR" sz="2800" dirty="0" smtClean="0">
                <a:solidFill>
                  <a:srgbClr val="FF0000"/>
                </a:solidFill>
              </a:rPr>
              <a:t/>
            </a:r>
            <a:br>
              <a:rPr lang="fa-IR"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11386159" y="6538586"/>
            <a:ext cx="112735" cy="55998"/>
          </a:xfrm>
        </p:spPr>
        <p:txBody>
          <a:bodyPr>
            <a:normAutofit fontScale="25000" lnSpcReduction="20000"/>
          </a:bodyPr>
          <a:lstStyle/>
          <a:p>
            <a:endParaRPr lang="en-US" dirty="0"/>
          </a:p>
        </p:txBody>
      </p:sp>
    </p:spTree>
    <p:extLst>
      <p:ext uri="{BB962C8B-B14F-4D97-AF65-F5344CB8AC3E}">
        <p14:creationId xmlns:p14="http://schemas.microsoft.com/office/powerpoint/2010/main" val="3724535236"/>
      </p:ext>
    </p:extLst>
  </p:cSld>
  <p:clrMapOvr>
    <a:masterClrMapping/>
  </p:clrMapOvr>
  <mc:AlternateContent xmlns:mc="http://schemas.openxmlformats.org/markup-compatibility/2006">
    <mc:Choice xmlns:p14="http://schemas.microsoft.com/office/powerpoint/2010/main" Requires="p14">
      <p:transition spd="slow" p14:dur="1500" advTm="18000">
        <p:split orient="vert"/>
      </p:transition>
    </mc:Choice>
    <mc:Fallback>
      <p:transition spd="slow" advTm="18000">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3880" y="2950698"/>
            <a:ext cx="9875520" cy="2135652"/>
          </a:xfrm>
        </p:spPr>
        <p:txBody>
          <a:bodyPr>
            <a:normAutofit fontScale="90000"/>
          </a:bodyPr>
          <a:lstStyle/>
          <a:p>
            <a:pPr algn="r"/>
            <a:r>
              <a:rPr lang="fa-IR" sz="4000" dirty="0" smtClean="0">
                <a:solidFill>
                  <a:srgbClr val="FF0000"/>
                </a:solidFill>
              </a:rPr>
              <a:t>روزه </a:t>
            </a:r>
            <a:r>
              <a:rPr lang="fa-IR" sz="4000" dirty="0">
                <a:solidFill>
                  <a:srgbClr val="FF0000"/>
                </a:solidFill>
              </a:rPr>
              <a:t>همانند سایر عبادات احکامی </a:t>
            </a:r>
            <a:r>
              <a:rPr lang="fa-IR" sz="4000" dirty="0" smtClean="0">
                <a:solidFill>
                  <a:srgbClr val="FF0000"/>
                </a:solidFill>
              </a:rPr>
              <a:t>دارد </a:t>
            </a:r>
            <a:r>
              <a:rPr lang="fa-IR" sz="4000" dirty="0" smtClean="0">
                <a:solidFill>
                  <a:srgbClr val="7030A0"/>
                </a:solidFill>
              </a:rPr>
              <a:t>و برای صحیح وکامل </a:t>
            </a:r>
            <a:r>
              <a:rPr lang="fa-IR" sz="4000" dirty="0" smtClean="0">
                <a:solidFill>
                  <a:srgbClr val="7030A0"/>
                </a:solidFill>
              </a:rPr>
              <a:t>انجام  دادن ان باید </a:t>
            </a:r>
            <a:r>
              <a:rPr lang="fa-IR" sz="4000" dirty="0" smtClean="0">
                <a:solidFill>
                  <a:srgbClr val="7030A0"/>
                </a:solidFill>
              </a:rPr>
              <a:t>انهارا رعایت کنیم تا </a:t>
            </a:r>
            <a:r>
              <a:rPr lang="fa-IR" sz="4000" dirty="0" smtClean="0">
                <a:solidFill>
                  <a:srgbClr val="7030A0"/>
                </a:solidFill>
              </a:rPr>
              <a:t> از فواید </a:t>
            </a:r>
            <a:r>
              <a:rPr lang="fa-IR" sz="4000" dirty="0" smtClean="0">
                <a:solidFill>
                  <a:srgbClr val="7030A0"/>
                </a:solidFill>
              </a:rPr>
              <a:t>و برکات ان محروم نشویم </a:t>
            </a:r>
            <a:r>
              <a:rPr lang="fa-IR" sz="4000" dirty="0" smtClean="0">
                <a:solidFill>
                  <a:srgbClr val="7030A0"/>
                </a:solidFill>
              </a:rPr>
              <a:t>روزه  گرفتن </a:t>
            </a:r>
            <a:r>
              <a:rPr lang="fa-IR" sz="4000" dirty="0" smtClean="0">
                <a:solidFill>
                  <a:srgbClr val="7030A0"/>
                </a:solidFill>
              </a:rPr>
              <a:t>یعنی اینکه انسان تصمیم بگیرد برای انجام دستور خدا از اذان صبح تااذان مغرب از چند کار معین که به انها  مبطلات روزه گفته می شود خود داری کند   </a:t>
            </a:r>
            <a:endParaRPr lang="en-US" sz="4000" dirty="0">
              <a:solidFill>
                <a:srgbClr val="7030A0"/>
              </a:solidFill>
            </a:endParaRPr>
          </a:p>
        </p:txBody>
      </p:sp>
      <p:sp>
        <p:nvSpPr>
          <p:cNvPr id="3" name="Subtitle 2"/>
          <p:cNvSpPr>
            <a:spLocks noGrp="1"/>
          </p:cNvSpPr>
          <p:nvPr>
            <p:ph type="subTitle" idx="1"/>
          </p:nvPr>
        </p:nvSpPr>
        <p:spPr>
          <a:xfrm>
            <a:off x="8324850" y="5334000"/>
            <a:ext cx="3867150" cy="935664"/>
          </a:xfrm>
        </p:spPr>
        <p:txBody>
          <a:bodyPr/>
          <a:lstStyle/>
          <a:p>
            <a:r>
              <a:rPr lang="fa-IR" dirty="0" smtClean="0"/>
              <a:t>  </a:t>
            </a:r>
            <a:endParaRPr lang="en-US" dirty="0"/>
          </a:p>
        </p:txBody>
      </p:sp>
    </p:spTree>
    <p:extLst>
      <p:ext uri="{BB962C8B-B14F-4D97-AF65-F5344CB8AC3E}">
        <p14:creationId xmlns:p14="http://schemas.microsoft.com/office/powerpoint/2010/main" val="2264022893"/>
      </p:ext>
    </p:extLst>
  </p:cSld>
  <p:clrMapOvr>
    <a:masterClrMapping/>
  </p:clrMapOvr>
  <mc:AlternateContent xmlns:mc="http://schemas.openxmlformats.org/markup-compatibility/2006">
    <mc:Choice xmlns:p14="http://schemas.microsoft.com/office/powerpoint/2010/main" Requires="p14">
      <p:transition spd="slow" p14:dur="1400" advTm="19000">
        <p14:ripple/>
      </p:transition>
    </mc:Choice>
    <mc:Fallback>
      <p:transition spd="slow" advTm="19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2236" y="971551"/>
            <a:ext cx="8825659" cy="4815482"/>
          </a:xfrm>
        </p:spPr>
        <p:txBody>
          <a:bodyPr>
            <a:normAutofit/>
          </a:bodyPr>
          <a:lstStyle/>
          <a:p>
            <a:pPr algn="r"/>
            <a:r>
              <a:rPr lang="fa-IR" sz="4000" dirty="0" smtClean="0">
                <a:solidFill>
                  <a:srgbClr val="00B0F0"/>
                </a:solidFill>
              </a:rPr>
              <a:t>ایه 183 سوره بقره می فرماید </a:t>
            </a:r>
            <a:r>
              <a:rPr lang="fa-IR" sz="4000" dirty="0" smtClean="0">
                <a:solidFill>
                  <a:srgbClr val="00B0F0"/>
                </a:solidFill>
              </a:rPr>
              <a:t>: </a:t>
            </a:r>
            <a:r>
              <a:rPr lang="fa-IR" sz="4000" dirty="0" smtClean="0"/>
              <a:t/>
            </a:r>
            <a:br>
              <a:rPr lang="fa-IR" sz="4000" dirty="0" smtClean="0"/>
            </a:br>
            <a:r>
              <a:rPr lang="fa-IR" sz="4000" dirty="0" smtClean="0"/>
              <a:t>                         </a:t>
            </a:r>
            <a:br>
              <a:rPr lang="fa-IR" sz="4000" dirty="0" smtClean="0"/>
            </a:br>
            <a:r>
              <a:rPr lang="fa-IR" sz="4000" dirty="0"/>
              <a:t> </a:t>
            </a:r>
            <a:r>
              <a:rPr lang="fa-IR" sz="4000" dirty="0" smtClean="0"/>
              <a:t>  ا</a:t>
            </a:r>
            <a:r>
              <a:rPr lang="fa-IR" sz="4000" dirty="0" smtClean="0">
                <a:solidFill>
                  <a:srgbClr val="92D050"/>
                </a:solidFill>
              </a:rPr>
              <a:t>ی کسانی که ایمان اورده اید  روزه برشما واجب است همان گونه که بر کسانی که قبل از شما بودند نیز واجب شده بود تا پرهیزگار شوید                          </a:t>
            </a:r>
            <a:r>
              <a:rPr lang="fa-IR" dirty="0" smtClean="0"/>
              <a:t/>
            </a:r>
            <a:br>
              <a:rPr lang="fa-IR" dirty="0" smtClean="0"/>
            </a:br>
            <a:r>
              <a:rPr lang="fa-IR" dirty="0"/>
              <a:t/>
            </a:r>
            <a:br>
              <a:rPr lang="fa-IR" dirty="0"/>
            </a:br>
            <a:endParaRPr lang="en-US" dirty="0"/>
          </a:p>
        </p:txBody>
      </p:sp>
      <p:sp>
        <p:nvSpPr>
          <p:cNvPr id="3" name="Subtitle 2"/>
          <p:cNvSpPr>
            <a:spLocks noGrp="1"/>
          </p:cNvSpPr>
          <p:nvPr>
            <p:ph type="subTitle" idx="1"/>
          </p:nvPr>
        </p:nvSpPr>
        <p:spPr/>
        <p:txBody>
          <a:bodyPr/>
          <a:lstStyle/>
          <a:p>
            <a:r>
              <a:rPr lang="fa-IR" dirty="0" smtClean="0"/>
              <a:t>     </a:t>
            </a:r>
          </a:p>
          <a:p>
            <a:endParaRPr lang="en-US" dirty="0"/>
          </a:p>
        </p:txBody>
      </p:sp>
    </p:spTree>
    <p:extLst>
      <p:ext uri="{BB962C8B-B14F-4D97-AF65-F5344CB8AC3E}">
        <p14:creationId xmlns:p14="http://schemas.microsoft.com/office/powerpoint/2010/main" val="111483015"/>
      </p:ext>
    </p:extLst>
  </p:cSld>
  <p:clrMapOvr>
    <a:masterClrMapping/>
  </p:clrMapOvr>
  <mc:AlternateContent xmlns:mc="http://schemas.openxmlformats.org/markup-compatibility/2006">
    <mc:Choice xmlns:p14="http://schemas.microsoft.com/office/powerpoint/2010/main" Requires="p14">
      <p:transition spd="slow" p14:dur="800" advTm="19000">
        <p14:flythrough/>
      </p:transition>
    </mc:Choice>
    <mc:Fallback>
      <p:transition spd="slow" advTm="19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1059" y="1868556"/>
            <a:ext cx="8825659" cy="1133032"/>
          </a:xfrm>
        </p:spPr>
        <p:txBody>
          <a:bodyPr/>
          <a:lstStyle/>
          <a:p>
            <a:pPr algn="ctr"/>
            <a:r>
              <a:rPr lang="fa-IR" dirty="0" smtClean="0">
                <a:solidFill>
                  <a:srgbClr val="AEC000"/>
                </a:solidFill>
              </a:rPr>
              <a:t>با ارزوی  موفقیت       </a:t>
            </a:r>
            <a:r>
              <a:rPr lang="fa-IR" dirty="0">
                <a:solidFill>
                  <a:srgbClr val="AEC000"/>
                </a:solidFill>
              </a:rPr>
              <a:t> </a:t>
            </a:r>
            <a:r>
              <a:rPr lang="fa-IR" dirty="0" smtClean="0">
                <a:solidFill>
                  <a:srgbClr val="AEC000"/>
                </a:solidFill>
              </a:rPr>
              <a:t>    </a:t>
            </a:r>
            <a:endParaRPr lang="en-US" dirty="0">
              <a:solidFill>
                <a:srgbClr val="AEC000"/>
              </a:solidFill>
            </a:endParaRPr>
          </a:p>
        </p:txBody>
      </p:sp>
      <p:sp>
        <p:nvSpPr>
          <p:cNvPr id="3" name="Subtitle 2"/>
          <p:cNvSpPr>
            <a:spLocks noGrp="1"/>
          </p:cNvSpPr>
          <p:nvPr>
            <p:ph type="subTitle" idx="1"/>
          </p:nvPr>
        </p:nvSpPr>
        <p:spPr>
          <a:xfrm>
            <a:off x="2371671" y="3203685"/>
            <a:ext cx="9820329" cy="861420"/>
          </a:xfrm>
        </p:spPr>
        <p:txBody>
          <a:bodyPr>
            <a:noAutofit/>
          </a:bodyPr>
          <a:lstStyle/>
          <a:p>
            <a:r>
              <a:rPr lang="fa-IR" sz="6000" dirty="0" smtClean="0">
                <a:solidFill>
                  <a:srgbClr val="00B050"/>
                </a:solidFill>
              </a:rPr>
              <a:t>همیشه پیروز و سر بلند باشید </a:t>
            </a:r>
            <a:endParaRPr lang="en-US" sz="6000" dirty="0">
              <a:solidFill>
                <a:srgbClr val="00B050"/>
              </a:solidFill>
            </a:endParaRPr>
          </a:p>
        </p:txBody>
      </p:sp>
    </p:spTree>
    <p:extLst>
      <p:ext uri="{BB962C8B-B14F-4D97-AF65-F5344CB8AC3E}">
        <p14:creationId xmlns:p14="http://schemas.microsoft.com/office/powerpoint/2010/main" val="131347054"/>
      </p:ext>
    </p:extLst>
  </p:cSld>
  <p:clrMapOvr>
    <a:masterClrMapping/>
  </p:clrMapOvr>
  <mc:AlternateContent xmlns:mc="http://schemas.openxmlformats.org/markup-compatibility/2006">
    <mc:Choice xmlns:p14="http://schemas.microsoft.com/office/powerpoint/2010/main" Requires="p14">
      <p:transition spd="slow" p14:dur="3000" advTm="20000">
        <p14:shred/>
      </p:transition>
    </mc:Choice>
    <mc:Fallback>
      <p:transition spd="slow" advTm="20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250</TotalTime>
  <Words>237</Words>
  <Application>Microsoft Office PowerPoint</Application>
  <PresentationFormat>Custom</PresentationFormat>
  <Paragraphs>41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بسم الله الرحمن الرحیم           نام کتاب : معارف اسلامی             نام دبیر : خانم غنی فروزان          تهیه کننده : درسا نهتانی مقدم          نام مدرسه : شهدای شعبانیه - شهرستان زابل    درس : هفتم                                    </vt:lpstr>
      <vt:lpstr>نام درس یک  فرصت طلایی</vt:lpstr>
      <vt:lpstr>پیامبراعظم :                      روزه سپری است در برابر مشکلات دنیا و پوششی است دربرابر عذاب اخرت   </vt:lpstr>
      <vt:lpstr>     </vt:lpstr>
      <vt:lpstr>روزی از امام صادق سوال شد  که چرا  خداوند روزه را بر  مردم واجب کرده است   امام صادق فرمود:   ثروت مندان هرگز درد گرسنگی راحس نمی کنندزیرا  هرچه بخواهند میتوانند به راحتی بدست بیاورند به همین دلیل نسبت به فقیران وگرسنگان دلسوزی نمیکنند خداوند بلند مرتبه روزه را بر همه واجب کرد تا همه مانند هم باشند و ثروتمندان نیز مزه گرسنگی را بچشند و به نیاز مندان توجه کنند  این ماه موجب میشود مردم دران  به نیازمندان بیشتر توجه کنند و درحد توان به انها کمک کنند   </vt:lpstr>
      <vt:lpstr>روزه همانند سایر عبادات احکامی دارد و برای صحیح وکامل انجام  دادن ان باید انهارا رعایت کنیم تا  از فواید و برکات ان محروم نشویم روزه  گرفتن یعنی اینکه انسان تصمیم بگیرد برای انجام دستور خدا از اذان صبح تااذان مغرب از چند کار معین که به انها  مبطلات روزه گفته می شود خود داری کند   </vt:lpstr>
      <vt:lpstr>ایه 183 سوره بقره می فرماید :                               ای کسانی که ایمان اورده اید  روزه برشما واجب است همان گونه که بر کسانی که قبل از شما بودند نیز واجب شده بود تا پرهیزگار شوید                            </vt:lpstr>
      <vt:lpstr>با ارزوی  موفقیت            </vt:lpstr>
    </vt:vector>
  </TitlesOfParts>
  <Company>Moorche 30 DVDs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الرمن الریم</dc:title>
  <dc:creator>MRT www.Win2Farsi.com</dc:creator>
  <cp:lastModifiedBy>TAK-RAYANEH</cp:lastModifiedBy>
  <cp:revision>33</cp:revision>
  <dcterms:created xsi:type="dcterms:W3CDTF">2022-12-04T16:41:22Z</dcterms:created>
  <dcterms:modified xsi:type="dcterms:W3CDTF">2022-12-12T08:34:25Z</dcterms:modified>
</cp:coreProperties>
</file>