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4"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364D4BD-4B04-4E88-BA96-33F6228C6BD1}"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241709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364D4BD-4B04-4E88-BA96-33F6228C6BD1}"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72397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364D4BD-4B04-4E88-BA96-33F6228C6BD1}"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3160941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364D4BD-4B04-4E88-BA96-33F6228C6BD1}"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224688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64D4BD-4B04-4E88-BA96-33F6228C6BD1}" type="datetimeFigureOut">
              <a:rPr lang="en-US" smtClean="0"/>
              <a:t>12/12/2022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178841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364D4BD-4B04-4E88-BA96-33F6228C6BD1}"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1141363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364D4BD-4B04-4E88-BA96-33F6228C6BD1}" type="datetimeFigureOut">
              <a:rPr lang="en-US" smtClean="0"/>
              <a:t>12/12/2022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2152916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364D4BD-4B04-4E88-BA96-33F6228C6BD1}" type="datetimeFigureOut">
              <a:rPr lang="en-US" smtClean="0"/>
              <a:t>12/12/2022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2419150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64D4BD-4B04-4E88-BA96-33F6228C6BD1}" type="datetimeFigureOut">
              <a:rPr lang="en-US" smtClean="0"/>
              <a:t>12/12/2022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3258123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4D4BD-4B04-4E88-BA96-33F6228C6BD1}"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427353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64D4BD-4B04-4E88-BA96-33F6228C6BD1}" type="datetimeFigureOut">
              <a:rPr lang="en-US" smtClean="0"/>
              <a:t>12/12/2022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F05B45-1BDD-4A0E-B3F1-8D6473D6D511}" type="slidenum">
              <a:rPr lang="en-US" smtClean="0"/>
              <a:t>‹#›</a:t>
            </a:fld>
            <a:endParaRPr lang="en-US"/>
          </a:p>
        </p:txBody>
      </p:sp>
    </p:spTree>
    <p:extLst>
      <p:ext uri="{BB962C8B-B14F-4D97-AF65-F5344CB8AC3E}">
        <p14:creationId xmlns:p14="http://schemas.microsoft.com/office/powerpoint/2010/main" val="272938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364D4BD-4B04-4E88-BA96-33F6228C6BD1}" type="datetimeFigureOut">
              <a:rPr lang="en-US" smtClean="0"/>
              <a:t>12/12/2022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1F05B45-1BDD-4A0E-B3F1-8D6473D6D511}" type="slidenum">
              <a:rPr lang="en-US" smtClean="0"/>
              <a:t>‹#›</a:t>
            </a:fld>
            <a:endParaRPr lang="en-US"/>
          </a:p>
        </p:txBody>
      </p:sp>
    </p:spTree>
    <p:extLst>
      <p:ext uri="{BB962C8B-B14F-4D97-AF65-F5344CB8AC3E}">
        <p14:creationId xmlns:p14="http://schemas.microsoft.com/office/powerpoint/2010/main" val="43084043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362200"/>
            <a:ext cx="7971692" cy="2291862"/>
          </a:xfrm>
        </p:spPr>
        <p:txBody>
          <a:bodyPr>
            <a:normAutofit fontScale="90000"/>
          </a:bodyPr>
          <a:lstStyle/>
          <a:p>
            <a:r>
              <a:rPr lang="fa-IR" dirty="0" smtClean="0"/>
              <a:t>به نام خدا </a:t>
            </a:r>
            <a:br>
              <a:rPr lang="fa-IR" dirty="0" smtClean="0"/>
            </a:br>
            <a:r>
              <a:rPr lang="fa-IR" dirty="0" smtClean="0"/>
              <a:t>نام درس  معارف اسلامی </a:t>
            </a:r>
            <a:br>
              <a:rPr lang="fa-IR" dirty="0" smtClean="0"/>
            </a:br>
            <a:r>
              <a:rPr lang="fa-IR" dirty="0" smtClean="0"/>
              <a:t>درس هشتم </a:t>
            </a:r>
            <a:br>
              <a:rPr lang="fa-IR" dirty="0" smtClean="0"/>
            </a:br>
            <a:r>
              <a:rPr lang="fa-IR" dirty="0" smtClean="0"/>
              <a:t>نشان ارزشمندی </a:t>
            </a:r>
            <a:br>
              <a:rPr lang="fa-IR" dirty="0" smtClean="0"/>
            </a:br>
            <a:r>
              <a:rPr lang="fa-IR" dirty="0" smtClean="0"/>
              <a:t>نام دبیر       غنی فروزان </a:t>
            </a:r>
            <a:br>
              <a:rPr lang="fa-IR" dirty="0" smtClean="0"/>
            </a:br>
            <a:r>
              <a:rPr lang="fa-IR" dirty="0" smtClean="0"/>
              <a:t>تهیه کننده  شینا راشکی درسا نهتانی </a:t>
            </a:r>
            <a:r>
              <a:rPr lang="fa-IR" dirty="0" smtClean="0"/>
              <a:t>مقدم معصومه جهانشاهی</a:t>
            </a:r>
            <a:r>
              <a:rPr lang="fa-IR" dirty="0" smtClean="0"/>
              <a:t/>
            </a:r>
            <a:br>
              <a:rPr lang="fa-IR" dirty="0" smtClean="0"/>
            </a:br>
            <a:r>
              <a:rPr lang="fa-IR" dirty="0" smtClean="0"/>
              <a:t>نام مدرسه شهدای شعبانیه </a:t>
            </a:r>
            <a:r>
              <a:rPr lang="en-US" dirty="0" smtClean="0"/>
              <a:t/>
            </a:r>
            <a:br>
              <a:rPr lang="en-US" dirty="0" smtClean="0"/>
            </a:br>
            <a:r>
              <a:rPr lang="fa-IR" dirty="0" smtClean="0"/>
              <a:t>شهرستان زابل </a:t>
            </a:r>
            <a:endParaRPr lang="en-US" dirty="0"/>
          </a:p>
        </p:txBody>
      </p:sp>
    </p:spTree>
    <p:extLst>
      <p:ext uri="{BB962C8B-B14F-4D97-AF65-F5344CB8AC3E}">
        <p14:creationId xmlns:p14="http://schemas.microsoft.com/office/powerpoint/2010/main" val="1923371222"/>
      </p:ext>
    </p:extLst>
  </p:cSld>
  <p:clrMapOvr>
    <a:masterClrMapping/>
  </p:clrMapOvr>
  <mc:AlternateContent xmlns:mc="http://schemas.openxmlformats.org/markup-compatibility/2006" xmlns:p14="http://schemas.microsoft.com/office/powerpoint/2010/main">
    <mc:Choice Requires="p14">
      <p:transition spd="slow" p14:dur="3900" advTm="6000">
        <p14:glitter pattern="hexagon"/>
      </p:transition>
    </mc:Choice>
    <mc:Fallback xmlns="">
      <p:transition spd="slow" advTm="6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010" y="401053"/>
            <a:ext cx="8475785" cy="5727577"/>
          </a:xfrm>
        </p:spPr>
        <p:txBody>
          <a:bodyPr>
            <a:normAutofit fontScale="90000"/>
          </a:bodyPr>
          <a:lstStyle/>
          <a:p>
            <a:pPr algn="r" rtl="1"/>
            <a:r>
              <a:rPr lang="fa-IR" dirty="0" smtClean="0"/>
              <a:t>قوانین راه سعادت                                         </a:t>
            </a:r>
            <a:r>
              <a:rPr lang="fa-IR" sz="2700" dirty="0" smtClean="0"/>
              <a:t/>
            </a:r>
            <a:br>
              <a:rPr lang="fa-IR" sz="2700" dirty="0" smtClean="0"/>
            </a:br>
            <a:r>
              <a:rPr lang="fa-IR" sz="3200" dirty="0" smtClean="0"/>
              <a:t>خداوند دانا باشناختی که از </a:t>
            </a:r>
            <a:r>
              <a:rPr lang="fa-IR" sz="3200" dirty="0" smtClean="0"/>
              <a:t>مخلوقات </a:t>
            </a:r>
            <a:r>
              <a:rPr lang="fa-IR" sz="3200" dirty="0" smtClean="0"/>
              <a:t>خود و نیاز های انها دارد </a:t>
            </a:r>
            <a:r>
              <a:rPr lang="fa-IR" sz="3200" dirty="0" smtClean="0"/>
              <a:t>تابلوهایی </a:t>
            </a:r>
            <a:r>
              <a:rPr lang="fa-IR" sz="3200" dirty="0" smtClean="0"/>
              <a:t>شبیه به تابلو های رانندگی را  درمسیر ما قرار داده است راهنمای های این دو تابلو دو گونه است برخی از انها ما را به انجام برخی کار های لازم و ضروری راهنمای میکنند و برخی دیگر از انجام کار های خطر ناک و زیان اور باز می دارد در تمام   این موارد معیار و دلیل این احکام </a:t>
            </a:r>
            <a:r>
              <a:rPr lang="fa-IR" sz="3200" dirty="0" smtClean="0">
                <a:solidFill>
                  <a:srgbClr val="FF0000"/>
                </a:solidFill>
              </a:rPr>
              <a:t>فقط رستگاری انسان </a:t>
            </a:r>
            <a:r>
              <a:rPr lang="fa-IR" sz="3200" dirty="0" smtClean="0"/>
              <a:t>است . در حقیقت قوانینی هستند که برای حفظ سلامتی و ارامش روحی </a:t>
            </a:r>
            <a:r>
              <a:rPr lang="fa-IR" sz="3200" dirty="0" smtClean="0"/>
              <a:t>وجسمی انسان  </a:t>
            </a:r>
            <a:r>
              <a:rPr lang="fa-IR" sz="3200" dirty="0" smtClean="0"/>
              <a:t>هست .  </a:t>
            </a:r>
            <a:r>
              <a:rPr lang="fa-IR" sz="3200" dirty="0" smtClean="0">
                <a:solidFill>
                  <a:srgbClr val="FF0000"/>
                </a:solidFill>
              </a:rPr>
              <a:t>احکام مربوط به محرم و نامحرم </a:t>
            </a:r>
            <a:r>
              <a:rPr lang="fa-IR" sz="3200" dirty="0" smtClean="0"/>
              <a:t>نمونه هایی از این قوانین اجتماعی اسلام است   </a:t>
            </a:r>
            <a:r>
              <a:rPr lang="en-US" sz="3200" dirty="0" smtClean="0"/>
              <a:t>.</a:t>
            </a:r>
            <a:r>
              <a:rPr lang="fa-IR" sz="3200" dirty="0" smtClean="0"/>
              <a:t>                                                  </a:t>
            </a:r>
            <a:r>
              <a:rPr lang="fa-IR" dirty="0" smtClean="0"/>
              <a:t>.</a:t>
            </a:r>
            <a:br>
              <a:rPr lang="fa-IR" dirty="0" smtClean="0"/>
            </a:br>
            <a:r>
              <a:rPr lang="fa-IR" dirty="0" smtClean="0"/>
              <a:t>  </a:t>
            </a:r>
            <a:endParaRPr lang="en-US" dirty="0"/>
          </a:p>
        </p:txBody>
      </p:sp>
      <p:sp>
        <p:nvSpPr>
          <p:cNvPr id="4" name="Content Placeholder 3"/>
          <p:cNvSpPr>
            <a:spLocks noGrp="1"/>
          </p:cNvSpPr>
          <p:nvPr>
            <p:ph idx="1"/>
          </p:nvPr>
        </p:nvSpPr>
        <p:spPr>
          <a:xfrm flipV="1">
            <a:off x="8534400" y="6126163"/>
            <a:ext cx="152400" cy="122237"/>
          </a:xfrm>
        </p:spPr>
        <p:txBody>
          <a:bodyPr>
            <a:normAutofit fontScale="25000" lnSpcReduction="20000"/>
          </a:bodyPr>
          <a:lstStyle/>
          <a:p>
            <a:endParaRPr lang="en-US" dirty="0"/>
          </a:p>
        </p:txBody>
      </p:sp>
    </p:spTree>
    <p:extLst>
      <p:ext uri="{BB962C8B-B14F-4D97-AF65-F5344CB8AC3E}">
        <p14:creationId xmlns:p14="http://schemas.microsoft.com/office/powerpoint/2010/main" val="2497896293"/>
      </p:ext>
    </p:extLst>
  </p:cSld>
  <p:clrMapOvr>
    <a:masterClrMapping/>
  </p:clrMapOvr>
  <mc:AlternateContent xmlns:mc="http://schemas.openxmlformats.org/markup-compatibility/2006" xmlns:p14="http://schemas.microsoft.com/office/powerpoint/2010/main">
    <mc:Choice Requires="p14">
      <p:transition spd="med" p14:dur="700" advTm="7000">
        <p:fade/>
      </p:transition>
    </mc:Choice>
    <mc:Fallback xmlns="">
      <p:transition spd="med" advTm="7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fa-IR" dirty="0" smtClean="0"/>
              <a:t>1_حفظ نگاه: </a:t>
            </a:r>
          </a:p>
          <a:p>
            <a:pPr marL="0" indent="0" algn="r">
              <a:buNone/>
            </a:pPr>
            <a:r>
              <a:rPr lang="fa-IR" dirty="0" smtClean="0"/>
              <a:t>وظیفه هر مرد و زن مسلمان در برابر افراد نامحرم چشم پوشی از نگاه به انها است </a:t>
            </a:r>
          </a:p>
          <a:p>
            <a:pPr marL="0" indent="0" algn="r">
              <a:buNone/>
            </a:pPr>
            <a:r>
              <a:rPr lang="fa-IR" dirty="0" smtClean="0"/>
              <a:t>فرموده امام صادق :   </a:t>
            </a:r>
            <a:br>
              <a:rPr lang="fa-IR" dirty="0" smtClean="0"/>
            </a:br>
            <a:r>
              <a:rPr lang="fa-IR" dirty="0" smtClean="0"/>
              <a:t>نگاه کردن تیری از تیرهای </a:t>
            </a:r>
            <a:r>
              <a:rPr lang="fa-IR" dirty="0" smtClean="0"/>
              <a:t>زهرآگین </a:t>
            </a:r>
            <a:r>
              <a:rPr lang="fa-IR" dirty="0" smtClean="0"/>
              <a:t>شیطان است که تخم گناه </a:t>
            </a:r>
            <a:r>
              <a:rPr lang="fa-IR" dirty="0" smtClean="0"/>
              <a:t>را </a:t>
            </a:r>
            <a:r>
              <a:rPr lang="fa-IR" dirty="0" smtClean="0"/>
              <a:t>در دل انسان ها می کارد و همین برای به گمراهی کشیدن صاحبش کافی است چه بسیار نگاه های کوتاهی که حسرتی طولانی در پی دارد </a:t>
            </a:r>
          </a:p>
          <a:p>
            <a:pPr marL="0" indent="0" algn="r">
              <a:buNone/>
            </a:pPr>
            <a:r>
              <a:rPr lang="fa-IR" dirty="0" smtClean="0"/>
              <a:t>2حفظ گفتار: دومین وظیفه هر مسلمان </a:t>
            </a:r>
            <a:r>
              <a:rPr lang="fa-IR" dirty="0" smtClean="0"/>
              <a:t>در </a:t>
            </a:r>
            <a:r>
              <a:rPr lang="fa-IR" dirty="0" smtClean="0"/>
              <a:t>برابر نامحرمان سخن گفتن با رعایت اداب و حدود شرعی است یعنی به گونه ایی سخن </a:t>
            </a:r>
            <a:r>
              <a:rPr lang="fa-IR" dirty="0" smtClean="0"/>
              <a:t>بگوید </a:t>
            </a:r>
            <a:r>
              <a:rPr lang="fa-IR" dirty="0" smtClean="0"/>
              <a:t>که سبب تحریک ان </a:t>
            </a:r>
            <a:r>
              <a:rPr lang="fa-IR" dirty="0" smtClean="0"/>
              <a:t>ها نشود </a:t>
            </a:r>
            <a:endParaRPr lang="fa-IR" dirty="0" smtClean="0"/>
          </a:p>
        </p:txBody>
      </p:sp>
    </p:spTree>
    <p:extLst>
      <p:ext uri="{BB962C8B-B14F-4D97-AF65-F5344CB8AC3E}">
        <p14:creationId xmlns:p14="http://schemas.microsoft.com/office/powerpoint/2010/main" val="1148484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 </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fa-IR" dirty="0" smtClean="0"/>
              <a:t> </a:t>
            </a:r>
            <a:r>
              <a:rPr lang="fa-IR" dirty="0" smtClean="0"/>
              <a:t>سخن پیامبر </a:t>
            </a:r>
            <a:r>
              <a:rPr lang="fa-IR" dirty="0" smtClean="0"/>
              <a:t>اکرم : هر کس چشم خود را از نگاه نامحرم فرو بندد خداوند شیرینی ارتباط  با خودش را در دل او ایجاد میکند                             </a:t>
            </a:r>
          </a:p>
          <a:p>
            <a:pPr marL="0" indent="0">
              <a:buNone/>
            </a:pPr>
            <a:r>
              <a:rPr lang="fa-IR" dirty="0" smtClean="0"/>
              <a:t>علاوه بر نگاه به نامحرم </a:t>
            </a:r>
            <a:r>
              <a:rPr lang="fa-IR" dirty="0" smtClean="0"/>
              <a:t>- </a:t>
            </a:r>
            <a:r>
              <a:rPr lang="fa-IR" dirty="0" smtClean="0"/>
              <a:t>نگاه  </a:t>
            </a:r>
            <a:r>
              <a:rPr lang="fa-IR" dirty="0" smtClean="0"/>
              <a:t>کردن به تصاویر و یا فیلم های گناه آلود نیز از نمونه های نگاه حرام است                                                          </a:t>
            </a:r>
          </a:p>
          <a:p>
            <a:pPr marL="0" indent="0">
              <a:buNone/>
            </a:pPr>
            <a:r>
              <a:rPr lang="fa-IR" dirty="0" smtClean="0"/>
              <a:t> 3: داشتن پوشش مناسب : خداوند بزرگ به </a:t>
            </a:r>
            <a:r>
              <a:rPr lang="fa-IR" dirty="0" smtClean="0"/>
              <a:t>هیچ </a:t>
            </a:r>
            <a:r>
              <a:rPr lang="fa-IR" dirty="0" smtClean="0"/>
              <a:t>مرد و زنی اجازه نمی دهد با  </a:t>
            </a:r>
            <a:r>
              <a:rPr lang="fa-IR" dirty="0" smtClean="0"/>
              <a:t>بی توجهی </a:t>
            </a:r>
            <a:r>
              <a:rPr lang="fa-IR" dirty="0" smtClean="0"/>
              <a:t>به اصل پوشش و به نمایش  گذاشتن بدن خود دیگران رابه گناه  بیندازد و فضای اخلاقی جامعه را آلود  سازد  اما نکته قابل توجه این است که هر چند پوشاندن بدن وظیفه همه افراد جامعه است اما مقدار آن در مردان و زنان متفاوت است که دلیل این تفاوت </a:t>
            </a:r>
            <a:r>
              <a:rPr lang="fa-IR" dirty="0" smtClean="0">
                <a:solidFill>
                  <a:srgbClr val="FF0000"/>
                </a:solidFill>
              </a:rPr>
              <a:t>مربوط به نوع افرینش انهاست                               </a:t>
            </a:r>
          </a:p>
          <a:p>
            <a:pPr marL="0" indent="0">
              <a:buNone/>
            </a:pPr>
            <a:r>
              <a:rPr lang="fa-IR" dirty="0" smtClean="0"/>
              <a:t>  </a:t>
            </a:r>
            <a:r>
              <a:rPr lang="fa-IR" dirty="0" smtClean="0"/>
              <a:t> </a:t>
            </a:r>
            <a:r>
              <a:rPr lang="fa-IR" dirty="0" smtClean="0"/>
              <a:t>پوشش مناسب زن سبب می شود زیبایی های اودر برابر چشم افراد هوسران پدیدار نشود و آنان رابه طمع نیندازد به این ترتیب زنان میتوانند با آرامش خاطر به امور فردی و اجتماعی خود بپردازد و محیط نیز برای فعالیت مثبت و سازنده مردان جامعه سالم می ماند</a:t>
            </a:r>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a:p>
            <a:endParaRPr lang="fa-IR" dirty="0" smtClean="0"/>
          </a:p>
          <a:p>
            <a:endParaRPr lang="fa-IR" dirty="0"/>
          </a:p>
        </p:txBody>
      </p:sp>
    </p:spTree>
    <p:extLst>
      <p:ext uri="{BB962C8B-B14F-4D97-AF65-F5344CB8AC3E}">
        <p14:creationId xmlns:p14="http://schemas.microsoft.com/office/powerpoint/2010/main" val="1011035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Title 2"/>
          <p:cNvSpPr>
            <a:spLocks noGrp="1"/>
          </p:cNvSpPr>
          <p:nvPr>
            <p:ph type="ctrTitle"/>
          </p:nvPr>
        </p:nvSpPr>
        <p:spPr>
          <a:xfrm flipH="1">
            <a:off x="8839198" y="6172200"/>
            <a:ext cx="152401" cy="380999"/>
          </a:xfrm>
        </p:spPr>
        <p:txBody>
          <a:bodyPr>
            <a:normAutofit fontScale="90000"/>
          </a:bodyPr>
          <a:lstStyle/>
          <a:p>
            <a:r>
              <a:rPr lang="fa-IR" dirty="0" smtClean="0"/>
              <a:t> </a:t>
            </a:r>
            <a:endParaRPr lang="en-US" dirty="0"/>
          </a:p>
        </p:txBody>
      </p:sp>
      <p:sp>
        <p:nvSpPr>
          <p:cNvPr id="2" name="Subtitle 1"/>
          <p:cNvSpPr>
            <a:spLocks noGrp="1"/>
          </p:cNvSpPr>
          <p:nvPr>
            <p:ph type="subTitle" idx="1"/>
          </p:nvPr>
        </p:nvSpPr>
        <p:spPr>
          <a:xfrm>
            <a:off x="304800" y="685800"/>
            <a:ext cx="8305800" cy="5105400"/>
          </a:xfrm>
          <a:ln>
            <a:solidFill>
              <a:schemeClr val="bg1">
                <a:lumMod val="95000"/>
                <a:lumOff val="5000"/>
              </a:schemeClr>
            </a:solidFill>
          </a:ln>
        </p:spPr>
        <p:txBody>
          <a:bodyPr>
            <a:normAutofit fontScale="77500" lnSpcReduction="20000"/>
          </a:bodyPr>
          <a:lstStyle/>
          <a:p>
            <a:pPr lvl="1"/>
            <a:r>
              <a:rPr lang="fa-IR" dirty="0" smtClean="0">
                <a:solidFill>
                  <a:schemeClr val="tx1"/>
                </a:solidFill>
              </a:rPr>
              <a:t>4: آثار پوشش نامناسب    نادیده گرفتن احکام حجاب خطرات و مشکلاتی را برای شخص بدحجاب خانواده او و همچنین تمام جامعه به وجود می اورد خطرات ناامنی و مورد ازار قرار گرفتن توسط مردان هوس باز یکی از این </a:t>
            </a:r>
            <a:r>
              <a:rPr lang="fa-IR" dirty="0" smtClean="0">
                <a:solidFill>
                  <a:schemeClr val="tx1"/>
                </a:solidFill>
              </a:rPr>
              <a:t>خطرات </a:t>
            </a:r>
            <a:r>
              <a:rPr lang="fa-IR" dirty="0" smtClean="0">
                <a:solidFill>
                  <a:schemeClr val="tx1"/>
                </a:solidFill>
              </a:rPr>
              <a:t>که به آن اشاره شد  </a:t>
            </a:r>
          </a:p>
          <a:p>
            <a:pPr lvl="1"/>
            <a:endParaRPr lang="fa-IR" dirty="0">
              <a:solidFill>
                <a:schemeClr val="tx1"/>
              </a:solidFill>
            </a:endParaRPr>
          </a:p>
          <a:p>
            <a:pPr lvl="1"/>
            <a:r>
              <a:rPr lang="fa-IR" dirty="0" smtClean="0">
                <a:solidFill>
                  <a:schemeClr val="tx1"/>
                </a:solidFill>
              </a:rPr>
              <a:t>پوشش نامناسب باعث می شود تاافراد هوسران به زن تنها به عنوان وسیله ایی برای لذت جویی و هوسرانی خود نگاه کنند و شخصیت و جایگاه حقیقی اورا به </a:t>
            </a:r>
          </a:p>
          <a:p>
            <a:pPr lvl="1"/>
            <a:r>
              <a:rPr lang="fa-IR" dirty="0" smtClean="0">
                <a:solidFill>
                  <a:schemeClr val="tx1"/>
                </a:solidFill>
              </a:rPr>
              <a:t>فراموشی </a:t>
            </a:r>
            <a:r>
              <a:rPr lang="fa-IR" dirty="0" smtClean="0">
                <a:solidFill>
                  <a:schemeClr val="tx1"/>
                </a:solidFill>
              </a:rPr>
              <a:t>بسپارد</a:t>
            </a:r>
          </a:p>
          <a:p>
            <a:pPr lvl="1"/>
            <a:r>
              <a:rPr lang="fa-IR" dirty="0" smtClean="0">
                <a:solidFill>
                  <a:schemeClr val="tx1"/>
                </a:solidFill>
              </a:rPr>
              <a:t> </a:t>
            </a:r>
            <a:r>
              <a:rPr lang="fa-IR" dirty="0" smtClean="0">
                <a:solidFill>
                  <a:schemeClr val="tx1"/>
                </a:solidFill>
              </a:rPr>
              <a:t>زندگی ما جاده ایی است که در ان به سوی خدا قدم بر میداریم و هر روز که از عمرمان می گذرد به دیدار و ملاقات با او نزدیک تر می شویم پس باید خیلی مراقب </a:t>
            </a:r>
            <a:r>
              <a:rPr lang="fa-IR" dirty="0" smtClean="0">
                <a:solidFill>
                  <a:schemeClr val="tx1"/>
                </a:solidFill>
              </a:rPr>
              <a:t>باشیم . </a:t>
            </a:r>
            <a:r>
              <a:rPr lang="fa-IR" dirty="0" smtClean="0">
                <a:solidFill>
                  <a:schemeClr val="tx1"/>
                </a:solidFill>
              </a:rPr>
              <a:t>پاکی </a:t>
            </a:r>
            <a:r>
              <a:rPr lang="fa-IR" dirty="0" smtClean="0">
                <a:solidFill>
                  <a:schemeClr val="tx1"/>
                </a:solidFill>
              </a:rPr>
              <a:t>و صفای درونمان را در میانه راه از دست ندهیم </a:t>
            </a:r>
            <a:r>
              <a:rPr lang="fa-IR" dirty="0">
                <a:solidFill>
                  <a:schemeClr val="tx1"/>
                </a:solidFill>
              </a:rPr>
              <a:t>.</a:t>
            </a:r>
            <a:r>
              <a:rPr lang="fa-IR" dirty="0" smtClean="0">
                <a:solidFill>
                  <a:schemeClr val="tx1"/>
                </a:solidFill>
              </a:rPr>
              <a:t> </a:t>
            </a:r>
          </a:p>
          <a:p>
            <a:pPr lvl="1"/>
            <a:r>
              <a:rPr lang="fa-IR" dirty="0" smtClean="0">
                <a:solidFill>
                  <a:schemeClr val="tx1"/>
                </a:solidFill>
              </a:rPr>
              <a:t>بی </a:t>
            </a:r>
            <a:r>
              <a:rPr lang="fa-IR" dirty="0" smtClean="0">
                <a:solidFill>
                  <a:schemeClr val="tx1"/>
                </a:solidFill>
              </a:rPr>
              <a:t>توجهی به حجاب یکی از پرتگاه های عمیق  این مسیر است پرتگاهی که ما رااز مسیر آرامش بخش خداوند دور می </a:t>
            </a:r>
            <a:r>
              <a:rPr lang="fa-IR" dirty="0" smtClean="0">
                <a:solidFill>
                  <a:schemeClr val="tx1"/>
                </a:solidFill>
              </a:rPr>
              <a:t>کند </a:t>
            </a:r>
            <a:r>
              <a:rPr lang="fa-IR" dirty="0" smtClean="0">
                <a:solidFill>
                  <a:schemeClr val="tx1"/>
                </a:solidFill>
              </a:rPr>
              <a:t>و به بهای از دست دادن  عمر و ایمان و معنویت خوشحالی زودگذر و لحظه ای را نصیبمان </a:t>
            </a:r>
            <a:r>
              <a:rPr lang="fa-IR" dirty="0" smtClean="0">
                <a:solidFill>
                  <a:schemeClr val="tx1"/>
                </a:solidFill>
              </a:rPr>
              <a:t>می سازد</a:t>
            </a:r>
            <a:endParaRPr lang="fa-IR" dirty="0">
              <a:solidFill>
                <a:schemeClr val="tx1"/>
              </a:solidFill>
            </a:endParaRPr>
          </a:p>
          <a:p>
            <a:pPr lvl="1"/>
            <a:r>
              <a:rPr lang="fa-IR"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20961271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934200" y="2129051"/>
            <a:ext cx="1981200" cy="2442949"/>
          </a:xfrm>
        </p:spPr>
        <p:txBody>
          <a:bodyPr/>
          <a:lstStyle/>
          <a:p>
            <a:r>
              <a:rPr lang="fa-IR" dirty="0" smtClean="0">
                <a:solidFill>
                  <a:schemeClr val="bg2"/>
                </a:solidFill>
              </a:rPr>
              <a:t>  </a:t>
            </a:r>
            <a:br>
              <a:rPr lang="fa-IR" dirty="0" smtClean="0">
                <a:solidFill>
                  <a:schemeClr val="bg2"/>
                </a:solidFill>
              </a:rPr>
            </a:br>
            <a:r>
              <a:rPr lang="fa-IR" dirty="0">
                <a:solidFill>
                  <a:schemeClr val="bg2"/>
                </a:solidFill>
              </a:rPr>
              <a:t/>
            </a:r>
            <a:br>
              <a:rPr lang="fa-IR" dirty="0">
                <a:solidFill>
                  <a:schemeClr val="bg2"/>
                </a:solidFill>
              </a:rPr>
            </a:br>
            <a:r>
              <a:rPr lang="fa-IR" dirty="0" smtClean="0">
                <a:solidFill>
                  <a:schemeClr val="bg2"/>
                </a:solidFill>
              </a:rPr>
              <a:t/>
            </a:r>
            <a:br>
              <a:rPr lang="fa-IR" dirty="0" smtClean="0">
                <a:solidFill>
                  <a:schemeClr val="bg2"/>
                </a:solidFill>
              </a:rPr>
            </a:br>
            <a:r>
              <a:rPr lang="fa-IR" dirty="0">
                <a:solidFill>
                  <a:schemeClr val="bg2"/>
                </a:solidFill>
              </a:rPr>
              <a:t/>
            </a:r>
            <a:br>
              <a:rPr lang="fa-IR" dirty="0">
                <a:solidFill>
                  <a:schemeClr val="bg2"/>
                </a:solidFill>
              </a:rPr>
            </a:br>
            <a:r>
              <a:rPr lang="fa-IR" dirty="0" smtClean="0">
                <a:solidFill>
                  <a:schemeClr val="bg2"/>
                </a:solidFill>
              </a:rPr>
              <a:t>  </a:t>
            </a:r>
            <a:endParaRPr lang="en-US" dirty="0">
              <a:solidFill>
                <a:schemeClr val="bg2"/>
              </a:solidFill>
            </a:endParaRPr>
          </a:p>
        </p:txBody>
      </p:sp>
      <p:sp>
        <p:nvSpPr>
          <p:cNvPr id="2" name="Content Placeholder 1"/>
          <p:cNvSpPr>
            <a:spLocks noGrp="1"/>
          </p:cNvSpPr>
          <p:nvPr>
            <p:ph idx="1"/>
          </p:nvPr>
        </p:nvSpPr>
        <p:spPr>
          <a:xfrm>
            <a:off x="1143000" y="228600"/>
            <a:ext cx="6248400" cy="5715000"/>
          </a:xfrm>
        </p:spPr>
        <p:txBody>
          <a:bodyPr>
            <a:normAutofit/>
          </a:bodyPr>
          <a:lstStyle/>
          <a:p>
            <a:pPr marL="0" indent="0">
              <a:buNone/>
            </a:pPr>
            <a:endParaRPr lang="fa-IR" dirty="0" smtClean="0"/>
          </a:p>
          <a:p>
            <a:pPr marL="0" indent="0">
              <a:buNone/>
            </a:pPr>
            <a:endParaRPr lang="fa-IR" dirty="0"/>
          </a:p>
          <a:p>
            <a:pPr marL="0" indent="0">
              <a:buNone/>
            </a:pPr>
            <a:endParaRPr lang="fa-IR" dirty="0" smtClean="0"/>
          </a:p>
          <a:p>
            <a:pPr marL="0" indent="0">
              <a:buNone/>
            </a:pPr>
            <a:r>
              <a:rPr lang="fa-IR" dirty="0" smtClean="0"/>
              <a:t>خدایا پوشش </a:t>
            </a:r>
            <a:r>
              <a:rPr lang="fa-IR" dirty="0" smtClean="0"/>
              <a:t> </a:t>
            </a:r>
            <a:r>
              <a:rPr lang="fa-IR" dirty="0" smtClean="0"/>
              <a:t>من را نشانی از بندگی من بدان سندی در </a:t>
            </a:r>
            <a:endParaRPr lang="fa-IR" dirty="0"/>
          </a:p>
          <a:p>
            <a:pPr marL="0" indent="0">
              <a:buNone/>
            </a:pPr>
            <a:r>
              <a:rPr lang="fa-IR" dirty="0" smtClean="0"/>
              <a:t> </a:t>
            </a:r>
            <a:r>
              <a:rPr lang="fa-IR" dirty="0" smtClean="0">
                <a:solidFill>
                  <a:srgbClr val="00B050"/>
                </a:solidFill>
              </a:rPr>
              <a:t>تایید پیروی از حضرت زهرا  </a:t>
            </a:r>
            <a:endParaRPr lang="en-US" dirty="0">
              <a:solidFill>
                <a:srgbClr val="00B050"/>
              </a:solidFill>
            </a:endParaRPr>
          </a:p>
          <a:p>
            <a:pPr marL="0" indent="0" algn="just" rtl="1">
              <a:buNone/>
            </a:pPr>
            <a:r>
              <a:rPr lang="fa-IR" dirty="0" smtClean="0"/>
              <a:t>            خدایا کمکم کن تا حرفهای </a:t>
            </a:r>
            <a:r>
              <a:rPr lang="fa-IR" dirty="0" smtClean="0"/>
              <a:t>دیگران   </a:t>
            </a:r>
            <a:r>
              <a:rPr lang="fa-IR" dirty="0" smtClean="0"/>
              <a:t>دلسردم نکند و با افتخار در راه تو قدم بگذارم راهی که پایان آن بهشت است </a:t>
            </a:r>
            <a:r>
              <a:rPr lang="fa-IR" dirty="0" smtClean="0"/>
              <a:t>. </a:t>
            </a:r>
            <a:endParaRPr lang="fa-IR" dirty="0"/>
          </a:p>
          <a:p>
            <a:pPr marL="0" indent="0" algn="just" rtl="1">
              <a:buNone/>
            </a:pPr>
            <a:r>
              <a:rPr lang="fa-IR" dirty="0" smtClean="0"/>
              <a:t>                                         </a:t>
            </a:r>
            <a:r>
              <a:rPr lang="fa-IR" dirty="0" smtClean="0">
                <a:solidFill>
                  <a:srgbClr val="0070C0"/>
                </a:solidFill>
              </a:rPr>
              <a:t>الهی امین</a:t>
            </a:r>
            <a:r>
              <a:rPr lang="fa-IR" dirty="0" smtClean="0"/>
              <a:t> </a:t>
            </a:r>
            <a:endParaRPr lang="en-US" dirty="0"/>
          </a:p>
        </p:txBody>
      </p:sp>
      <p:sp>
        <p:nvSpPr>
          <p:cNvPr id="3" name="Text Placeholder 2"/>
          <p:cNvSpPr>
            <a:spLocks noGrp="1"/>
          </p:cNvSpPr>
          <p:nvPr>
            <p:ph type="body" sz="half" idx="2"/>
          </p:nvPr>
        </p:nvSpPr>
        <p:spPr>
          <a:xfrm>
            <a:off x="7129045" y="1600200"/>
            <a:ext cx="1984248" cy="3733800"/>
          </a:xfrm>
        </p:spPr>
        <p:txBody>
          <a:bodyPr>
            <a:normAutofit/>
          </a:bodyPr>
          <a:lstStyle/>
          <a:p>
            <a:pPr algn="ctr"/>
            <a:r>
              <a:rPr lang="fa-IR" sz="4000" dirty="0" smtClean="0">
                <a:solidFill>
                  <a:schemeClr val="bg2"/>
                </a:solidFill>
              </a:rPr>
              <a:t> </a:t>
            </a:r>
            <a:r>
              <a:rPr lang="fa-IR" dirty="0" smtClean="0">
                <a:solidFill>
                  <a:schemeClr val="bg2"/>
                </a:solidFill>
              </a:rPr>
              <a:t>    </a:t>
            </a:r>
            <a:endParaRPr lang="en-US" dirty="0">
              <a:solidFill>
                <a:schemeClr val="bg2"/>
              </a:solidFill>
            </a:endParaRPr>
          </a:p>
        </p:txBody>
      </p:sp>
    </p:spTree>
    <p:extLst>
      <p:ext uri="{BB962C8B-B14F-4D97-AF65-F5344CB8AC3E}">
        <p14:creationId xmlns:p14="http://schemas.microsoft.com/office/powerpoint/2010/main" val="13905333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2" name="Content Placeholder 1"/>
          <p:cNvSpPr>
            <a:spLocks noGrp="1"/>
          </p:cNvSpPr>
          <p:nvPr>
            <p:ph idx="1"/>
          </p:nvPr>
        </p:nvSpPr>
        <p:spPr>
          <a:xfrm>
            <a:off x="1066800" y="1905000"/>
            <a:ext cx="6781800" cy="4343400"/>
          </a:xfrm>
        </p:spPr>
        <p:txBody>
          <a:bodyPr>
            <a:normAutofit/>
          </a:bodyPr>
          <a:lstStyle/>
          <a:p>
            <a:pPr algn="ctr"/>
            <a:r>
              <a:rPr lang="fa-IR" sz="4400" dirty="0" smtClean="0"/>
              <a:t>موفق و پیروز  باشید         </a:t>
            </a:r>
            <a:endParaRPr lang="en-US" sz="4400" dirty="0"/>
          </a:p>
        </p:txBody>
      </p:sp>
      <p:sp>
        <p:nvSpPr>
          <p:cNvPr id="3" name="Text Placeholder 2"/>
          <p:cNvSpPr>
            <a:spLocks noGrp="1"/>
          </p:cNvSpPr>
          <p:nvPr>
            <p:ph type="body" sz="half" idx="2"/>
          </p:nvPr>
        </p:nvSpPr>
        <p:spPr/>
        <p:txBody>
          <a:bodyPr/>
          <a:lstStyle/>
          <a:p>
            <a:r>
              <a:rPr lang="fa-IR" dirty="0" smtClean="0"/>
              <a:t>  </a:t>
            </a:r>
            <a:endParaRPr lang="en-US" dirty="0"/>
          </a:p>
        </p:txBody>
      </p:sp>
    </p:spTree>
    <p:extLst>
      <p:ext uri="{BB962C8B-B14F-4D97-AF65-F5344CB8AC3E}">
        <p14:creationId xmlns:p14="http://schemas.microsoft.com/office/powerpoint/2010/main" val="13428701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TotalTime>
  <Words>427</Words>
  <Application>Microsoft Office PowerPoint</Application>
  <PresentationFormat>On-screen Show (4:3)</PresentationFormat>
  <Paragraphs>38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به نام خدا  نام درس  معارف اسلامی  درس هشتم  نشان ارزشمندی  نام دبیر       غنی فروزان  تهیه کننده  شینا راشکی درسا نهتانی مقدم معصومه جهانشاهی نام مدرسه شهدای شعبانیه  شهرستان زابل </vt:lpstr>
      <vt:lpstr>قوانین راه سعادت                                          خداوند دانا باشناختی که از مخلوقات خود و نیاز های انها دارد تابلوهایی شبیه به تابلو های رانندگی را  درمسیر ما قرار داده است راهنمای های این دو تابلو دو گونه است برخی از انها ما را به انجام برخی کار های لازم و ضروری راهنمای میکنند و برخی دیگر از انجام کار های خطر ناک و زیان اور باز می دارد در تمام   این موارد معیار و دلیل این احکام فقط رستگاری انسان است . در حقیقت قوانینی هستند که برای حفظ سلامتی و ارامش روحی وجسمی انسان  هست .  احکام مربوط به محرم و نامحرم نمونه هایی از این قوانین اجتماعی اسلام است   .                                                  .   </vt:lpstr>
      <vt:lpstr>PowerPoint Presentation</vt:lpstr>
      <vt:lpstr> </vt:lpstr>
      <vt:lpstr> </vt:lpstr>
      <vt:lpstr>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  نام درس  معارف اسلامی  درس هشتم  نشان ارزشمندی  نام دبیر       غنی فروزان  تهیه کننده  شینا راشکی درسا نهتانی مقدم نام مدرسه شاهد شهدای شعبانیه</dc:title>
  <dc:creator>shahed2</dc:creator>
  <cp:lastModifiedBy>TAK-RAYANEH</cp:lastModifiedBy>
  <cp:revision>20</cp:revision>
  <dcterms:created xsi:type="dcterms:W3CDTF">2022-12-05T08:13:39Z</dcterms:created>
  <dcterms:modified xsi:type="dcterms:W3CDTF">2022-12-12T07:35:54Z</dcterms:modified>
</cp:coreProperties>
</file>